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0"/>
  </p:notesMasterIdLst>
  <p:sldIdLst>
    <p:sldId id="256" r:id="rId5"/>
    <p:sldId id="270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6" r:id="rId14"/>
    <p:sldId id="267" r:id="rId15"/>
    <p:sldId id="268" r:id="rId16"/>
    <p:sldId id="269" r:id="rId17"/>
    <p:sldId id="264" r:id="rId18"/>
    <p:sldId id="265" r:id="rId19"/>
    <p:sldId id="271" r:id="rId20"/>
    <p:sldId id="272" r:id="rId21"/>
    <p:sldId id="276" r:id="rId22"/>
    <p:sldId id="277" r:id="rId23"/>
    <p:sldId id="278" r:id="rId24"/>
    <p:sldId id="279" r:id="rId25"/>
    <p:sldId id="280" r:id="rId26"/>
    <p:sldId id="273" r:id="rId27"/>
    <p:sldId id="274" r:id="rId28"/>
    <p:sldId id="275" r:id="rId29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90307-511F-4359-8ABA-E522253F79EC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73007-611E-4010-87D0-06433402F1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6110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73007-611E-4010-87D0-06433402F173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4173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73007-611E-4010-87D0-06433402F173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281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9087C-8706-A92D-7BFB-F9764C007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10524-72F9-3DA1-2F3B-5F112E353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5F7F24-E2DB-50A6-003A-E9CBE2AA6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9EBFF-F91F-2A35-61D0-D89AC721A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2F76D-715D-5917-0777-C433EE4DD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688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3B1F7-B9A6-525F-FA14-1B4F1EFA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E04008-3371-A9F9-21DB-51F33999A1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22CAF-AAB1-81C3-AA40-E4E22E005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C7285-889F-5075-A1DD-A0AF9648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97E8FD-61DC-7569-CB25-8D1105E14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2385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4F1E29-800E-5BD3-2375-3A5F05EFB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F0FBD3-E1FB-9528-E6F6-14F69CECD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3EA08-A873-57DD-D828-1DF64390C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6330E-6080-D166-D415-7CE5DFFEB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2E7AE-F4E6-453C-7945-149C92012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7102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223F-3CB1-95B8-F2BB-D3E31EE3A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BA987-1F24-FF52-F320-DC61FA4DE1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760A0-F04F-A860-A0EE-222D13DA6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60D8F-F33B-91FC-E88C-E04764AD2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FA786-09F6-D413-F743-477CA7CA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365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FA57B-33D9-13EF-14F3-A6AA6BFE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7CC4E8-6D30-EB79-D73D-53221E1AA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0E84C-181B-B1CC-55B9-FF0309ACF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67CE33-9921-ABDD-1161-4A3707AFD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1141F-0DCA-4922-9830-E6F01F55B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255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7724-1DB3-F8BD-54E3-3199F431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D2CD8-264B-F33E-8C34-F4B01C8FE2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2FC5EA-4609-7488-66D7-C6A2D284F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8CE250-48B6-F5D5-9802-A6E9DC97B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27AA0-17AC-9FEC-DBB7-953AEC043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87E45-FCF9-A5D7-C0EC-0E70280DC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469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C50D-CAE6-5C81-E861-526EF9D67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C95C7-8AA8-9A26-5B72-F73C14E7E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265E99-BDF5-748F-AB79-1426402FB4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4AB6D3D-07D3-CD17-8CA6-AF27A48AE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11866-463A-F960-663A-3CD162C044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0FC5D-4200-CCE2-4242-1206604A3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5D93BF-C388-9637-0120-AA3F717D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0089B-A81E-7626-A08D-9F0103C54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1138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78CB-57CE-04E9-8002-FFE72F61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7AECC6-FBD6-9957-28F0-C9E99E25A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A8DB59-1ABE-E879-C3B9-58B8F8372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5DE26B-D962-FC1D-1E93-E9D05D52A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5049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F33972-42AD-F5FE-5470-CFDA0D1A6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71556E-0137-BED9-BBAF-7498781C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7AC93-90EF-79C1-25CF-99F5DAC5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587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AC9C2-32DD-4EC5-5CD1-DFCB2BF07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D65D-5056-D546-F4AC-6B7086F3D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B45B1-B97A-6066-E13D-C26BB0B4CF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363C8-5D62-1B54-0EC9-AF67FCB85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C44BF-BBF8-3157-2498-08A0FA0F6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8AFFB6-3407-A466-244B-97AA50261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5637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30BF8-EB00-181D-0CA6-3D67DEE04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366898-DA00-8E20-DEA1-38ED0073C8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BF7FAE-329F-50C4-0BDF-9D3BD4EDC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0CC1D-30AB-95EB-B374-B0A3AB27A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9305A5-A27C-CFAB-F987-65ACF749C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B774D-3512-45BB-8F36-2C625FCD1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377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2A6111-D49C-CA7D-248F-1ED535426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BF59B-179F-F110-382C-01FBA81C7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16FE9-B3D7-B9A9-9153-8BADA03B3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BF095-0CDC-4A39-A16D-31C8428118D8}" type="datetimeFigureOut">
              <a:rPr lang="pt-BR" smtClean="0"/>
              <a:t>25/06/2025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B6F55-26D6-1887-D05C-64DD46886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FE1B0-4A42-777A-6D44-37CC2FB21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3E0A0-CC59-4FAF-9F3E-8BA55C95C977}" type="slidenum">
              <a:rPr lang="pt-BR" smtClean="0"/>
              <a:t>‹#›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0FD297C-9B9C-3D64-A975-962A3E210E90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1014413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4747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 INTERNAL USE</a:t>
            </a:r>
          </a:p>
        </p:txBody>
      </p:sp>
    </p:spTree>
    <p:extLst>
      <p:ext uri="{BB962C8B-B14F-4D97-AF65-F5344CB8AC3E}">
        <p14:creationId xmlns:p14="http://schemas.microsoft.com/office/powerpoint/2010/main" val="1722708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mailto:serviceinquire.br@dhl.com" TargetMode="External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nstitucional DHL Brasil-360p-(www.KeepVid.to)">
            <a:hlinkClick r:id="" action="ppaction://media"/>
            <a:extLst>
              <a:ext uri="{FF2B5EF4-FFF2-40B4-BE49-F238E27FC236}">
                <a16:creationId xmlns:a16="http://schemas.microsoft.com/office/drawing/2014/main" id="{DA3522CF-B821-BC51-9F64-09EE3BDCE65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64" end="198097.8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1" y="-2182"/>
            <a:ext cx="6095998" cy="6322771"/>
          </a:xfrm>
          <a:prstGeom prst="rect">
            <a:avLst/>
          </a:pr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025C6F45-963A-1FE1-78E1-F019E9DF8D82}"/>
              </a:ext>
            </a:extLst>
          </p:cNvPr>
          <p:cNvSpPr/>
          <p:nvPr/>
        </p:nvSpPr>
        <p:spPr>
          <a:xfrm>
            <a:off x="2" y="0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6738344 w 12191999"/>
              <a:gd name="connsiteY1" fmla="*/ 0 h 6858000"/>
              <a:gd name="connsiteX2" fmla="*/ 6514895 w 12191999"/>
              <a:gd name="connsiteY2" fmla="*/ 182513 h 6858000"/>
              <a:gd name="connsiteX3" fmla="*/ 6300958 w 12191999"/>
              <a:gd name="connsiteY3" fmla="*/ 1581481 h 6858000"/>
              <a:gd name="connsiteX4" fmla="*/ 6365044 w 12191999"/>
              <a:gd name="connsiteY4" fmla="*/ 1668561 h 6858000"/>
              <a:gd name="connsiteX5" fmla="*/ 6437575 w 12191999"/>
              <a:gd name="connsiteY5" fmla="*/ 1748742 h 6858000"/>
              <a:gd name="connsiteX6" fmla="*/ 7851091 w 12191999"/>
              <a:gd name="connsiteY6" fmla="*/ 1818412 h 6858000"/>
              <a:gd name="connsiteX7" fmla="*/ 10077367 w 12191999"/>
              <a:gd name="connsiteY7" fmla="*/ 0 h 6858000"/>
              <a:gd name="connsiteX8" fmla="*/ 10660275 w 12191999"/>
              <a:gd name="connsiteY8" fmla="*/ 0 h 6858000"/>
              <a:gd name="connsiteX9" fmla="*/ 7263104 w 12191999"/>
              <a:gd name="connsiteY9" fmla="*/ 2774795 h 6858000"/>
              <a:gd name="connsiteX10" fmla="*/ 6995225 w 12191999"/>
              <a:gd name="connsiteY10" fmla="*/ 4082425 h 6858000"/>
              <a:gd name="connsiteX11" fmla="*/ 7113252 w 12191999"/>
              <a:gd name="connsiteY11" fmla="*/ 4260844 h 6858000"/>
              <a:gd name="connsiteX12" fmla="*/ 7113251 w 12191999"/>
              <a:gd name="connsiteY12" fmla="*/ 4260843 h 6858000"/>
              <a:gd name="connsiteX13" fmla="*/ 7113252 w 12191999"/>
              <a:gd name="connsiteY13" fmla="*/ 4260844 h 6858000"/>
              <a:gd name="connsiteX14" fmla="*/ 7113252 w 12191999"/>
              <a:gd name="connsiteY14" fmla="*/ 4260844 h 6858000"/>
              <a:gd name="connsiteX15" fmla="*/ 7185783 w 12191999"/>
              <a:gd name="connsiteY15" fmla="*/ 4341025 h 6858000"/>
              <a:gd name="connsiteX16" fmla="*/ 8599299 w 12191999"/>
              <a:gd name="connsiteY16" fmla="*/ 4410695 h 6858000"/>
              <a:gd name="connsiteX17" fmla="*/ 12191999 w 12191999"/>
              <a:gd name="connsiteY17" fmla="*/ 1476195 h 6858000"/>
              <a:gd name="connsiteX18" fmla="*/ 12191999 w 12191999"/>
              <a:gd name="connsiteY18" fmla="*/ 2271187 h 6858000"/>
              <a:gd name="connsiteX19" fmla="*/ 9882310 w 12191999"/>
              <a:gd name="connsiteY19" fmla="*/ 4157731 h 6858000"/>
              <a:gd name="connsiteX20" fmla="*/ 9732458 w 12191999"/>
              <a:gd name="connsiteY20" fmla="*/ 5643780 h 6858000"/>
              <a:gd name="connsiteX21" fmla="*/ 9732457 w 12191999"/>
              <a:gd name="connsiteY21" fmla="*/ 5643779 h 6858000"/>
              <a:gd name="connsiteX22" fmla="*/ 11218506 w 12191999"/>
              <a:gd name="connsiteY22" fmla="*/ 5793631 h 6858000"/>
              <a:gd name="connsiteX23" fmla="*/ 12191999 w 12191999"/>
              <a:gd name="connsiteY23" fmla="*/ 4998487 h 6858000"/>
              <a:gd name="connsiteX24" fmla="*/ 12191999 w 12191999"/>
              <a:gd name="connsiteY24" fmla="*/ 6858000 h 6858000"/>
              <a:gd name="connsiteX25" fmla="*/ 0 w 12191999"/>
              <a:gd name="connsiteY2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6738344" y="0"/>
                </a:lnTo>
                <a:lnTo>
                  <a:pt x="6514895" y="182513"/>
                </a:lnTo>
                <a:cubicBezTo>
                  <a:pt x="6091388" y="528432"/>
                  <a:pt x="6005952" y="1134812"/>
                  <a:pt x="6300958" y="1581481"/>
                </a:cubicBezTo>
                <a:lnTo>
                  <a:pt x="6365044" y="1668561"/>
                </a:lnTo>
                <a:lnTo>
                  <a:pt x="6437575" y="1748742"/>
                </a:lnTo>
                <a:cubicBezTo>
                  <a:pt x="6816355" y="2126985"/>
                  <a:pt x="7427584" y="2164331"/>
                  <a:pt x="7851091" y="1818412"/>
                </a:cubicBezTo>
                <a:lnTo>
                  <a:pt x="10077367" y="0"/>
                </a:lnTo>
                <a:lnTo>
                  <a:pt x="10660275" y="0"/>
                </a:lnTo>
                <a:lnTo>
                  <a:pt x="7263104" y="2774795"/>
                </a:lnTo>
                <a:cubicBezTo>
                  <a:pt x="6867830" y="3097653"/>
                  <a:pt x="6767054" y="3647401"/>
                  <a:pt x="6995225" y="4082425"/>
                </a:cubicBezTo>
                <a:lnTo>
                  <a:pt x="7113252" y="4260844"/>
                </a:lnTo>
                <a:lnTo>
                  <a:pt x="7113251" y="4260843"/>
                </a:lnTo>
                <a:lnTo>
                  <a:pt x="7113252" y="4260844"/>
                </a:lnTo>
                <a:lnTo>
                  <a:pt x="7113252" y="4260844"/>
                </a:lnTo>
                <a:lnTo>
                  <a:pt x="7185783" y="4341025"/>
                </a:lnTo>
                <a:cubicBezTo>
                  <a:pt x="7564563" y="4719268"/>
                  <a:pt x="8175792" y="4756614"/>
                  <a:pt x="8599299" y="4410695"/>
                </a:cubicBezTo>
                <a:lnTo>
                  <a:pt x="12191999" y="1476195"/>
                </a:lnTo>
                <a:lnTo>
                  <a:pt x="12191999" y="2271187"/>
                </a:lnTo>
                <a:lnTo>
                  <a:pt x="9882310" y="4157731"/>
                </a:lnTo>
                <a:cubicBezTo>
                  <a:pt x="9430569" y="4526712"/>
                  <a:pt x="9363478" y="5192039"/>
                  <a:pt x="9732458" y="5643780"/>
                </a:cubicBezTo>
                <a:lnTo>
                  <a:pt x="9732457" y="5643779"/>
                </a:lnTo>
                <a:cubicBezTo>
                  <a:pt x="10101438" y="6095521"/>
                  <a:pt x="10766764" y="6162612"/>
                  <a:pt x="11218506" y="5793631"/>
                </a:cubicBezTo>
                <a:lnTo>
                  <a:pt x="12191999" y="4998487"/>
                </a:lnTo>
                <a:lnTo>
                  <a:pt x="121919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78F1BDA-D867-20FE-358C-48F8FE0CB33E}"/>
              </a:ext>
            </a:extLst>
          </p:cNvPr>
          <p:cNvSpPr/>
          <p:nvPr/>
        </p:nvSpPr>
        <p:spPr>
          <a:xfrm rot="19245492">
            <a:off x="-2745306" y="305277"/>
            <a:ext cx="9661702" cy="2112247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F54039E-9434-0668-A273-E5F9500EA480}"/>
              </a:ext>
            </a:extLst>
          </p:cNvPr>
          <p:cNvSpPr/>
          <p:nvPr/>
        </p:nvSpPr>
        <p:spPr>
          <a:xfrm rot="19245492">
            <a:off x="-1886770" y="3259383"/>
            <a:ext cx="8921280" cy="2112247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B9F636B-ADE5-2A86-DAEC-D18398F8C9E7}"/>
              </a:ext>
            </a:extLst>
          </p:cNvPr>
          <p:cNvSpPr/>
          <p:nvPr/>
        </p:nvSpPr>
        <p:spPr>
          <a:xfrm rot="19245492">
            <a:off x="-1111723" y="5971869"/>
            <a:ext cx="8921280" cy="2112247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/>
              <a:t>\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5B147BB-793C-1950-DF0B-13EF8C10DB72}"/>
              </a:ext>
            </a:extLst>
          </p:cNvPr>
          <p:cNvSpPr/>
          <p:nvPr/>
        </p:nvSpPr>
        <p:spPr>
          <a:xfrm rot="19245492">
            <a:off x="1536461" y="7367498"/>
            <a:ext cx="8921280" cy="2112247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379796-7DC6-0813-3C4A-7B95E1F2FDA4}"/>
              </a:ext>
            </a:extLst>
          </p:cNvPr>
          <p:cNvSpPr txBox="1"/>
          <p:nvPr/>
        </p:nvSpPr>
        <p:spPr>
          <a:xfrm>
            <a:off x="275232" y="2547197"/>
            <a:ext cx="6309133" cy="1679691"/>
          </a:xfrm>
          <a:prstGeom prst="rect">
            <a:avLst/>
          </a:prstGeom>
          <a:solidFill>
            <a:schemeClr val="bg2">
              <a:lumMod val="10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sz="44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" panose="020B0606020202050201" pitchFamily="34" charset="0"/>
              </a:rPr>
              <a:t>DHL EXPRESS</a:t>
            </a:r>
          </a:p>
          <a:p>
            <a:r>
              <a:rPr lang="pt-BR" sz="5515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CARGAS PERIGOSAS</a:t>
            </a:r>
          </a:p>
        </p:txBody>
      </p:sp>
      <p:pic>
        <p:nvPicPr>
          <p:cNvPr id="27" name="Picture 26" descr="Saúde e segurança: Símbolos de perigo - SAMANCTA">
            <a:extLst>
              <a:ext uri="{FF2B5EF4-FFF2-40B4-BE49-F238E27FC236}">
                <a16:creationId xmlns:a16="http://schemas.microsoft.com/office/drawing/2014/main" id="{0C117609-2E5F-5AC6-5DDA-83D14ACA3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312" y="7106738"/>
            <a:ext cx="342900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A7E631-2261-361D-2E5A-8A72F8FB5F71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30288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9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3BCBC-6CFE-8640-85B0-5C0E10A46E3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14E89F-678A-94B8-1ED8-923D78B18EEF}"/>
              </a:ext>
            </a:extLst>
          </p:cNvPr>
          <p:cNvSpPr/>
          <p:nvPr/>
        </p:nvSpPr>
        <p:spPr>
          <a:xfrm>
            <a:off x="0" y="0"/>
            <a:ext cx="372110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DDCEC6-C1CA-CA65-3D5C-2E1DD6A37A57}"/>
              </a:ext>
            </a:extLst>
          </p:cNvPr>
          <p:cNvSpPr/>
          <p:nvPr/>
        </p:nvSpPr>
        <p:spPr>
          <a:xfrm>
            <a:off x="0" y="2133600"/>
            <a:ext cx="3721100" cy="990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F8417-27B5-4553-AA4B-283686934501}"/>
              </a:ext>
            </a:extLst>
          </p:cNvPr>
          <p:cNvSpPr txBox="1"/>
          <p:nvPr/>
        </p:nvSpPr>
        <p:spPr>
          <a:xfrm>
            <a:off x="0" y="405081"/>
            <a:ext cx="37211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PRODUTOS </a:t>
            </a:r>
            <a:r>
              <a:rPr lang="pt-BR" sz="44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PROIBIDOS</a:t>
            </a:r>
            <a:endParaRPr lang="pt-BR" sz="4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9F228-539F-6D1A-B1AD-52B3A02554E2}"/>
              </a:ext>
            </a:extLst>
          </p:cNvPr>
          <p:cNvSpPr txBox="1"/>
          <p:nvPr/>
        </p:nvSpPr>
        <p:spPr>
          <a:xfrm>
            <a:off x="0" y="23057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1 Explosivos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EA81C-AD15-5D97-5415-514AB03E4AC2}"/>
              </a:ext>
            </a:extLst>
          </p:cNvPr>
          <p:cNvSpPr txBox="1"/>
          <p:nvPr/>
        </p:nvSpPr>
        <p:spPr>
          <a:xfrm>
            <a:off x="0" y="4244999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6.2 Infecciosos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2CAE4-1393-AF16-0497-858A1BEA2453}"/>
              </a:ext>
            </a:extLst>
          </p:cNvPr>
          <p:cNvSpPr txBox="1"/>
          <p:nvPr/>
        </p:nvSpPr>
        <p:spPr>
          <a:xfrm>
            <a:off x="0" y="33614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Gases Tóxicos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9BEC08-56D8-8ABF-F660-9011ECA3020C}"/>
              </a:ext>
            </a:extLst>
          </p:cNvPr>
          <p:cNvSpPr txBox="1"/>
          <p:nvPr/>
        </p:nvSpPr>
        <p:spPr>
          <a:xfrm>
            <a:off x="0" y="52283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Radioativos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F6AA9F-C26C-ECE3-E4C2-EB38C6369E58}"/>
              </a:ext>
            </a:extLst>
          </p:cNvPr>
          <p:cNvGrpSpPr/>
          <p:nvPr/>
        </p:nvGrpSpPr>
        <p:grpSpPr>
          <a:xfrm>
            <a:off x="4527550" y="107546"/>
            <a:ext cx="6858000" cy="26059898"/>
            <a:chOff x="4527550" y="107546"/>
            <a:chExt cx="6858000" cy="26059898"/>
          </a:xfrm>
        </p:grpSpPr>
        <p:pic>
          <p:nvPicPr>
            <p:cNvPr id="10242" name="Picture 2" descr="Placa Explosivo 1.1 Emergências Químicas Veiculo Transporte - Iplacas  Sinalização">
              <a:extLst>
                <a:ext uri="{FF2B5EF4-FFF2-40B4-BE49-F238E27FC236}">
                  <a16:creationId xmlns:a16="http://schemas.microsoft.com/office/drawing/2014/main" id="{DB989C1F-2290-E408-0881-69A4F5216E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7550" y="107546"/>
              <a:ext cx="68580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4" name="Picture 4" descr="Etiqueta de PVC da classe 2, divisão 2.">
              <a:extLst>
                <a:ext uri="{FF2B5EF4-FFF2-40B4-BE49-F238E27FC236}">
                  <a16:creationId xmlns:a16="http://schemas.microsoft.com/office/drawing/2014/main" id="{E584A5BC-19B6-104A-6DCD-7AA270678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4250" y="6955971"/>
              <a:ext cx="6324600" cy="6422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6" name="Picture 6" descr="IATA 6.2 etiqueta sustancias infecciosos, 100 mm x 100 mm, 1.000 etiquetas,  núcleo 76 mm">
              <a:extLst>
                <a:ext uri="{FF2B5EF4-FFF2-40B4-BE49-F238E27FC236}">
                  <a16:creationId xmlns:a16="http://schemas.microsoft.com/office/drawing/2014/main" id="{05FF2D84-A515-8AEB-BCF9-B3D3D3B64F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8050" y="13476698"/>
              <a:ext cx="64770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Rolo de Etiquetas Radioativo II">
              <a:extLst>
                <a:ext uri="{FF2B5EF4-FFF2-40B4-BE49-F238E27FC236}">
                  <a16:creationId xmlns:a16="http://schemas.microsoft.com/office/drawing/2014/main" id="{3692215B-138E-49AD-338E-2A876B3799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0450" y="19822071"/>
              <a:ext cx="63246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5AF0470-7C62-45AC-491C-EE7665E72D9C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499524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3BCBC-6CFE-8640-85B0-5C0E10A46E3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14E89F-678A-94B8-1ED8-923D78B18EEF}"/>
              </a:ext>
            </a:extLst>
          </p:cNvPr>
          <p:cNvSpPr/>
          <p:nvPr/>
        </p:nvSpPr>
        <p:spPr>
          <a:xfrm>
            <a:off x="0" y="0"/>
            <a:ext cx="372110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DDCEC6-C1CA-CA65-3D5C-2E1DD6A37A57}"/>
              </a:ext>
            </a:extLst>
          </p:cNvPr>
          <p:cNvSpPr/>
          <p:nvPr/>
        </p:nvSpPr>
        <p:spPr>
          <a:xfrm>
            <a:off x="0" y="3189299"/>
            <a:ext cx="3721100" cy="990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F8417-27B5-4553-AA4B-283686934501}"/>
              </a:ext>
            </a:extLst>
          </p:cNvPr>
          <p:cNvSpPr txBox="1"/>
          <p:nvPr/>
        </p:nvSpPr>
        <p:spPr>
          <a:xfrm>
            <a:off x="0" y="405081"/>
            <a:ext cx="37211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PRODUTOS </a:t>
            </a:r>
            <a:r>
              <a:rPr lang="pt-BR" sz="44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PROIBIDOS</a:t>
            </a:r>
            <a:endParaRPr lang="pt-BR" sz="4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9F228-539F-6D1A-B1AD-52B3A02554E2}"/>
              </a:ext>
            </a:extLst>
          </p:cNvPr>
          <p:cNvSpPr txBox="1"/>
          <p:nvPr/>
        </p:nvSpPr>
        <p:spPr>
          <a:xfrm>
            <a:off x="0" y="23057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1 Explosivos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EA81C-AD15-5D97-5415-514AB03E4AC2}"/>
              </a:ext>
            </a:extLst>
          </p:cNvPr>
          <p:cNvSpPr txBox="1"/>
          <p:nvPr/>
        </p:nvSpPr>
        <p:spPr>
          <a:xfrm>
            <a:off x="0" y="4244999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6.2 Infecciosos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2CAE4-1393-AF16-0497-858A1BEA2453}"/>
              </a:ext>
            </a:extLst>
          </p:cNvPr>
          <p:cNvSpPr txBox="1"/>
          <p:nvPr/>
        </p:nvSpPr>
        <p:spPr>
          <a:xfrm>
            <a:off x="0" y="33614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Gases Tóxicos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9BEC08-56D8-8ABF-F660-9011ECA3020C}"/>
              </a:ext>
            </a:extLst>
          </p:cNvPr>
          <p:cNvSpPr txBox="1"/>
          <p:nvPr/>
        </p:nvSpPr>
        <p:spPr>
          <a:xfrm>
            <a:off x="0" y="52283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Radioativos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F6AA9F-C26C-ECE3-E4C2-EB38C6369E58}"/>
              </a:ext>
            </a:extLst>
          </p:cNvPr>
          <p:cNvGrpSpPr/>
          <p:nvPr/>
        </p:nvGrpSpPr>
        <p:grpSpPr>
          <a:xfrm>
            <a:off x="4718050" y="299994"/>
            <a:ext cx="6477000" cy="19211473"/>
            <a:chOff x="4718050" y="6955971"/>
            <a:chExt cx="6477000" cy="19211473"/>
          </a:xfrm>
        </p:grpSpPr>
        <p:pic>
          <p:nvPicPr>
            <p:cNvPr id="10244" name="Picture 4" descr="Etiqueta de PVC da classe 2, divisão 2.">
              <a:extLst>
                <a:ext uri="{FF2B5EF4-FFF2-40B4-BE49-F238E27FC236}">
                  <a16:creationId xmlns:a16="http://schemas.microsoft.com/office/drawing/2014/main" id="{E584A5BC-19B6-104A-6DCD-7AA2706782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4250" y="6955971"/>
              <a:ext cx="6324600" cy="64227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46" name="Picture 6" descr="IATA 6.2 etiqueta sustancias infecciosos, 100 mm x 100 mm, 1.000 etiquetas,  núcleo 76 mm">
              <a:extLst>
                <a:ext uri="{FF2B5EF4-FFF2-40B4-BE49-F238E27FC236}">
                  <a16:creationId xmlns:a16="http://schemas.microsoft.com/office/drawing/2014/main" id="{05FF2D84-A515-8AEB-BCF9-B3D3D3B64F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8050" y="13476698"/>
              <a:ext cx="64770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Rolo de Etiquetas Radioativo II">
              <a:extLst>
                <a:ext uri="{FF2B5EF4-FFF2-40B4-BE49-F238E27FC236}">
                  <a16:creationId xmlns:a16="http://schemas.microsoft.com/office/drawing/2014/main" id="{3692215B-138E-49AD-338E-2A876B3799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0450" y="19822071"/>
              <a:ext cx="63246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6A5C03C8-E0CB-D3F2-F248-80DCBE4491D1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3254312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3BCBC-6CFE-8640-85B0-5C0E10A46E3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14E89F-678A-94B8-1ED8-923D78B18EEF}"/>
              </a:ext>
            </a:extLst>
          </p:cNvPr>
          <p:cNvSpPr/>
          <p:nvPr/>
        </p:nvSpPr>
        <p:spPr>
          <a:xfrm>
            <a:off x="0" y="0"/>
            <a:ext cx="372110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DDCEC6-C1CA-CA65-3D5C-2E1DD6A37A57}"/>
              </a:ext>
            </a:extLst>
          </p:cNvPr>
          <p:cNvSpPr/>
          <p:nvPr/>
        </p:nvSpPr>
        <p:spPr>
          <a:xfrm>
            <a:off x="0" y="4069232"/>
            <a:ext cx="3721100" cy="990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F8417-27B5-4553-AA4B-283686934501}"/>
              </a:ext>
            </a:extLst>
          </p:cNvPr>
          <p:cNvSpPr txBox="1"/>
          <p:nvPr/>
        </p:nvSpPr>
        <p:spPr>
          <a:xfrm>
            <a:off x="0" y="405081"/>
            <a:ext cx="37211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PRODUTOS </a:t>
            </a:r>
            <a:r>
              <a:rPr lang="pt-BR" sz="44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PROIBIDOS</a:t>
            </a:r>
            <a:endParaRPr lang="pt-BR" sz="4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9F228-539F-6D1A-B1AD-52B3A02554E2}"/>
              </a:ext>
            </a:extLst>
          </p:cNvPr>
          <p:cNvSpPr txBox="1"/>
          <p:nvPr/>
        </p:nvSpPr>
        <p:spPr>
          <a:xfrm>
            <a:off x="0" y="23057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1 Explosivos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EA81C-AD15-5D97-5415-514AB03E4AC2}"/>
              </a:ext>
            </a:extLst>
          </p:cNvPr>
          <p:cNvSpPr txBox="1"/>
          <p:nvPr/>
        </p:nvSpPr>
        <p:spPr>
          <a:xfrm>
            <a:off x="0" y="4244999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6.2 Infecciosos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2CAE4-1393-AF16-0497-858A1BEA2453}"/>
              </a:ext>
            </a:extLst>
          </p:cNvPr>
          <p:cNvSpPr txBox="1"/>
          <p:nvPr/>
        </p:nvSpPr>
        <p:spPr>
          <a:xfrm>
            <a:off x="0" y="33614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Gases Tóxicos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9BEC08-56D8-8ABF-F660-9011ECA3020C}"/>
              </a:ext>
            </a:extLst>
          </p:cNvPr>
          <p:cNvSpPr txBox="1"/>
          <p:nvPr/>
        </p:nvSpPr>
        <p:spPr>
          <a:xfrm>
            <a:off x="0" y="52283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Radioativos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F6AA9F-C26C-ECE3-E4C2-EB38C6369E58}"/>
              </a:ext>
            </a:extLst>
          </p:cNvPr>
          <p:cNvGrpSpPr/>
          <p:nvPr/>
        </p:nvGrpSpPr>
        <p:grpSpPr>
          <a:xfrm>
            <a:off x="4718050" y="154653"/>
            <a:ext cx="6477000" cy="13203373"/>
            <a:chOff x="4718050" y="13476698"/>
            <a:chExt cx="6477000" cy="13203373"/>
          </a:xfrm>
        </p:grpSpPr>
        <p:pic>
          <p:nvPicPr>
            <p:cNvPr id="10246" name="Picture 6" descr="IATA 6.2 etiqueta sustancias infecciosos, 100 mm x 100 mm, 1.000 etiquetas,  núcleo 76 mm">
              <a:extLst>
                <a:ext uri="{FF2B5EF4-FFF2-40B4-BE49-F238E27FC236}">
                  <a16:creationId xmlns:a16="http://schemas.microsoft.com/office/drawing/2014/main" id="{05FF2D84-A515-8AEB-BCF9-B3D3D3B64F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18050" y="13476698"/>
              <a:ext cx="64770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Rolo de Etiquetas Radioativo II">
              <a:extLst>
                <a:ext uri="{FF2B5EF4-FFF2-40B4-BE49-F238E27FC236}">
                  <a16:creationId xmlns:a16="http://schemas.microsoft.com/office/drawing/2014/main" id="{3692215B-138E-49AD-338E-2A876B3799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94250" y="20334698"/>
              <a:ext cx="6324600" cy="63453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56A30D13-79E8-2D7E-3D08-2B5FD126010A}"/>
              </a:ext>
            </a:extLst>
          </p:cNvPr>
          <p:cNvSpPr/>
          <p:nvPr/>
        </p:nvSpPr>
        <p:spPr>
          <a:xfrm>
            <a:off x="9755845" y="5729261"/>
            <a:ext cx="3048000" cy="11963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>
                <a:solidFill>
                  <a:srgbClr val="FFC000"/>
                </a:solidFill>
                <a:latin typeface="Bebas Neue" panose="020B0606020202050201" pitchFamily="34" charset="0"/>
              </a:rPr>
              <a:t>EXCETO</a:t>
            </a:r>
          </a:p>
          <a:p>
            <a:pPr algn="ctr"/>
            <a:r>
              <a:rPr lang="pt-BR" sz="2000">
                <a:solidFill>
                  <a:srgbClr val="FFC000"/>
                </a:solidFill>
                <a:latin typeface="Bebas Neue" panose="020B0606020202050201" pitchFamily="34" charset="0"/>
              </a:rPr>
              <a:t> UN3373 e UN3245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9778FA-0046-C537-C2D2-461A51A0D62E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6EC191-AD96-F1C1-D329-7D9946ED4E53}"/>
              </a:ext>
            </a:extLst>
          </p:cNvPr>
          <p:cNvSpPr txBox="1"/>
          <p:nvPr/>
        </p:nvSpPr>
        <p:spPr>
          <a:xfrm>
            <a:off x="4743943" y="6545023"/>
            <a:ext cx="85344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* Desde que acompanhados da declaração de julgamento profissional</a:t>
            </a:r>
          </a:p>
        </p:txBody>
      </p:sp>
    </p:spTree>
    <p:extLst>
      <p:ext uri="{BB962C8B-B14F-4D97-AF65-F5344CB8AC3E}">
        <p14:creationId xmlns:p14="http://schemas.microsoft.com/office/powerpoint/2010/main" val="2131404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F83BCBC-6CFE-8640-85B0-5C0E10A46E3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14E89F-678A-94B8-1ED8-923D78B18EEF}"/>
              </a:ext>
            </a:extLst>
          </p:cNvPr>
          <p:cNvSpPr/>
          <p:nvPr/>
        </p:nvSpPr>
        <p:spPr>
          <a:xfrm>
            <a:off x="0" y="0"/>
            <a:ext cx="372110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DDCEC6-C1CA-CA65-3D5C-2E1DD6A37A57}"/>
              </a:ext>
            </a:extLst>
          </p:cNvPr>
          <p:cNvSpPr/>
          <p:nvPr/>
        </p:nvSpPr>
        <p:spPr>
          <a:xfrm>
            <a:off x="0" y="5056199"/>
            <a:ext cx="3721100" cy="9906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EF8417-27B5-4553-AA4B-283686934501}"/>
              </a:ext>
            </a:extLst>
          </p:cNvPr>
          <p:cNvSpPr txBox="1"/>
          <p:nvPr/>
        </p:nvSpPr>
        <p:spPr>
          <a:xfrm>
            <a:off x="0" y="405081"/>
            <a:ext cx="37211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PRODUTOS </a:t>
            </a:r>
            <a:r>
              <a:rPr lang="pt-BR" sz="44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PROIBIDOS</a:t>
            </a:r>
            <a:endParaRPr lang="pt-BR" sz="40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C9F228-539F-6D1A-B1AD-52B3A02554E2}"/>
              </a:ext>
            </a:extLst>
          </p:cNvPr>
          <p:cNvSpPr txBox="1"/>
          <p:nvPr/>
        </p:nvSpPr>
        <p:spPr>
          <a:xfrm>
            <a:off x="0" y="23057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1 Explosivos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FEA81C-AD15-5D97-5415-514AB03E4AC2}"/>
              </a:ext>
            </a:extLst>
          </p:cNvPr>
          <p:cNvSpPr txBox="1"/>
          <p:nvPr/>
        </p:nvSpPr>
        <p:spPr>
          <a:xfrm>
            <a:off x="0" y="4244999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6.2 Infecciosos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2CAE4-1393-AF16-0497-858A1BEA2453}"/>
              </a:ext>
            </a:extLst>
          </p:cNvPr>
          <p:cNvSpPr txBox="1"/>
          <p:nvPr/>
        </p:nvSpPr>
        <p:spPr>
          <a:xfrm>
            <a:off x="0" y="33614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Gases Tóxicos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9BEC08-56D8-8ABF-F660-9011ECA3020C}"/>
              </a:ext>
            </a:extLst>
          </p:cNvPr>
          <p:cNvSpPr txBox="1"/>
          <p:nvPr/>
        </p:nvSpPr>
        <p:spPr>
          <a:xfrm>
            <a:off x="0" y="5228334"/>
            <a:ext cx="3721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2.3 Radioativos</a:t>
            </a:r>
          </a:p>
        </p:txBody>
      </p:sp>
      <p:pic>
        <p:nvPicPr>
          <p:cNvPr id="11" name="Picture 8" descr="Rolo de Etiquetas Radioativo II">
            <a:extLst>
              <a:ext uri="{FF2B5EF4-FFF2-40B4-BE49-F238E27FC236}">
                <a16:creationId xmlns:a16="http://schemas.microsoft.com/office/drawing/2014/main" id="{3692215B-138E-49AD-338E-2A876B379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250" y="217918"/>
            <a:ext cx="6324600" cy="634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B78858-0165-23C7-7403-149674092800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3221682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150E7133-9C11-7932-5E86-505027A3D63A}"/>
              </a:ext>
            </a:extLst>
          </p:cNvPr>
          <p:cNvSpPr/>
          <p:nvPr/>
        </p:nvSpPr>
        <p:spPr>
          <a:xfrm>
            <a:off x="5300203" y="2704847"/>
            <a:ext cx="1237740" cy="1162517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9F500BF-9281-47D3-752D-E83273034485}"/>
              </a:ext>
            </a:extLst>
          </p:cNvPr>
          <p:cNvSpPr/>
          <p:nvPr/>
        </p:nvSpPr>
        <p:spPr>
          <a:xfrm>
            <a:off x="4876767" y="2322720"/>
            <a:ext cx="2084615" cy="19267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2" descr="DHL Supply Chain Lead Logistics Partner – IT Integration - YouTube">
            <a:extLst>
              <a:ext uri="{FF2B5EF4-FFF2-40B4-BE49-F238E27FC236}">
                <a16:creationId xmlns:a16="http://schemas.microsoft.com/office/drawing/2014/main" id="{89C6B39A-FF9C-ECD7-0EEC-F133F824D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642" y="2424755"/>
            <a:ext cx="1828863" cy="172270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42BABA-6C56-B9A6-7C97-487670ACCB2F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42271322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B9F500BF-9281-47D3-752D-E83273034485}"/>
              </a:ext>
            </a:extLst>
          </p:cNvPr>
          <p:cNvSpPr/>
          <p:nvPr/>
        </p:nvSpPr>
        <p:spPr>
          <a:xfrm>
            <a:off x="-1594757" y="-2563586"/>
            <a:ext cx="15381514" cy="1198517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800" b="1">
                <a:latin typeface="Eurostile" panose="020B0504020202050204" pitchFamily="34" charset="0"/>
              </a:rPr>
              <a:t>Origens: BHZ, BSB, CPQ, CWB, FRC, GRU, JOI, MAO, RIO, SSZ, VCP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2DB9E68-4106-C85A-D20F-A025BB45AA7C}"/>
              </a:ext>
            </a:extLst>
          </p:cNvPr>
          <p:cNvSpPr/>
          <p:nvPr/>
        </p:nvSpPr>
        <p:spPr>
          <a:xfrm>
            <a:off x="6096000" y="1485900"/>
            <a:ext cx="4125685" cy="388620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Picture 2" descr="DHL Supply Chain Lead Logistics Partner – IT Integration - YouTube">
            <a:extLst>
              <a:ext uri="{FF2B5EF4-FFF2-40B4-BE49-F238E27FC236}">
                <a16:creationId xmlns:a16="http://schemas.microsoft.com/office/drawing/2014/main" id="{89C6B39A-FF9C-ECD7-0EEC-F133F824D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99" y="1485900"/>
            <a:ext cx="4125685" cy="38862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962FA8-7934-F8DF-1E85-D47AA74758CB}"/>
              </a:ext>
            </a:extLst>
          </p:cNvPr>
          <p:cNvSpPr txBox="1"/>
          <p:nvPr/>
        </p:nvSpPr>
        <p:spPr>
          <a:xfrm>
            <a:off x="6286500" y="2238057"/>
            <a:ext cx="37446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PRINCIPAIS DESTINOS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4B291-A3E7-166D-D2B7-F1177600FC4C}"/>
              </a:ext>
            </a:extLst>
          </p:cNvPr>
          <p:cNvSpPr txBox="1"/>
          <p:nvPr/>
        </p:nvSpPr>
        <p:spPr>
          <a:xfrm>
            <a:off x="6387195" y="2730500"/>
            <a:ext cx="3744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>
                <a:latin typeface="Eurostile" panose="020B0504020202050204" pitchFamily="34" charset="0"/>
              </a:rPr>
              <a:t>Estados Unidos</a:t>
            </a:r>
          </a:p>
          <a:p>
            <a:pPr algn="ctr"/>
            <a:r>
              <a:rPr lang="pt-BR" sz="2400" b="1">
                <a:latin typeface="Eurostile" panose="020B0504020202050204" pitchFamily="34" charset="0"/>
              </a:rPr>
              <a:t>México</a:t>
            </a:r>
          </a:p>
          <a:p>
            <a:pPr algn="ctr"/>
            <a:r>
              <a:rPr lang="pt-BR" sz="2400" b="1">
                <a:latin typeface="Eurostile" panose="020B0504020202050204" pitchFamily="34" charset="0"/>
              </a:rPr>
              <a:t>Colômbia</a:t>
            </a:r>
          </a:p>
          <a:p>
            <a:pPr algn="ctr"/>
            <a:r>
              <a:rPr lang="pt-BR" sz="2400" b="1">
                <a:latin typeface="Eurostile" panose="020B0504020202050204" pitchFamily="34" charset="0"/>
              </a:rPr>
              <a:t>Europa (diversos países)</a:t>
            </a:r>
          </a:p>
          <a:p>
            <a:pPr algn="ctr"/>
            <a:endParaRPr lang="pt-BR" sz="2400" b="1">
              <a:latin typeface="Eurostile" panose="020B0504020202050204" pitchFamily="34" charset="0"/>
            </a:endParaRPr>
          </a:p>
          <a:p>
            <a:pPr algn="ctr"/>
            <a:endParaRPr lang="pt-BR" sz="2400" b="1">
              <a:latin typeface="Eurostile" panose="020B050402020205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4FD1EC-A817-5C15-D335-A1F48A4D5866}"/>
              </a:ext>
            </a:extLst>
          </p:cNvPr>
          <p:cNvSpPr txBox="1"/>
          <p:nvPr/>
        </p:nvSpPr>
        <p:spPr>
          <a:xfrm>
            <a:off x="6768766" y="4602955"/>
            <a:ext cx="2780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b="1" i="1" kern="1200">
                <a:solidFill>
                  <a:srgbClr val="C00000"/>
                </a:solidFill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**Origens: BHZ-BHZ, BSB-BSB, CPQ, CWB-CWB, FRC, GRU, JOI-JOI, MAO, RIO-RIO, SSZ, VCP **</a:t>
            </a:r>
            <a:endParaRPr lang="pt-BR" sz="1200" i="1">
              <a:solidFill>
                <a:srgbClr val="C00000"/>
              </a:solidFill>
              <a:effectLst/>
              <a:latin typeface="Delivery" panose="020F0503020204020204" pitchFamily="34" charset="0"/>
              <a:ea typeface="Delivery" panose="020F0503020204020204" pitchFamily="34" charset="0"/>
              <a:cs typeface="Delivery" panose="020F0503020204020204" pitchFamily="34" charset="0"/>
            </a:endParaRPr>
          </a:p>
          <a:p>
            <a:endParaRPr lang="pt-BR" i="1">
              <a:solidFill>
                <a:srgbClr val="C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99E832-3493-7B54-89FE-B68124B0A762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571049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F97E6-0A12-2C2F-9F49-8BD823757D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ECB9D9F6-CA41-BB33-A506-630E8139AD08}"/>
              </a:ext>
            </a:extLst>
          </p:cNvPr>
          <p:cNvSpPr/>
          <p:nvPr/>
        </p:nvSpPr>
        <p:spPr>
          <a:xfrm rot="1111821">
            <a:off x="4406874" y="-2068448"/>
            <a:ext cx="7151356" cy="14455799"/>
          </a:xfrm>
          <a:prstGeom prst="flowChartInputOutp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520ABF56-D77A-7813-9074-94BBCEFF2DD8}"/>
              </a:ext>
            </a:extLst>
          </p:cNvPr>
          <p:cNvSpPr/>
          <p:nvPr/>
        </p:nvSpPr>
        <p:spPr>
          <a:xfrm rot="1111821">
            <a:off x="9876660" y="544645"/>
            <a:ext cx="8260080" cy="14455799"/>
          </a:xfrm>
          <a:prstGeom prst="flowChartInputOutpu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E3860D-BED3-ABF5-6789-1BA0D2B6606F}"/>
              </a:ext>
            </a:extLst>
          </p:cNvPr>
          <p:cNvSpPr txBox="1"/>
          <p:nvPr/>
        </p:nvSpPr>
        <p:spPr>
          <a:xfrm>
            <a:off x="287156" y="-2424222"/>
            <a:ext cx="58088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spc="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CONTA</a:t>
            </a:r>
            <a:r>
              <a:rPr lang="pt-BR" sz="6600">
                <a:latin typeface="Eurostile" panose="020B0504020202050204" pitchFamily="34" charset="0"/>
              </a:rPr>
              <a:t> </a:t>
            </a:r>
            <a:r>
              <a:rPr lang="pt-BR" sz="72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APROVADA</a:t>
            </a:r>
            <a:endParaRPr lang="pt-BR" sz="6600" b="1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pic>
        <p:nvPicPr>
          <p:cNvPr id="2052" name="Picture 4" descr="Iata logo - Ícones Social media e Logos">
            <a:extLst>
              <a:ext uri="{FF2B5EF4-FFF2-40B4-BE49-F238E27FC236}">
                <a16:creationId xmlns:a16="http://schemas.microsoft.com/office/drawing/2014/main" id="{D8B4AF8F-2C56-5FE2-36DE-1DE60F440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8628" y="-3069320"/>
            <a:ext cx="6138639" cy="6138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907380-E971-FA94-18D9-E00271E30464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4945289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3F97E6-0A12-2C2F-9F49-8BD823757D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Flowchart: Data 2">
            <a:extLst>
              <a:ext uri="{FF2B5EF4-FFF2-40B4-BE49-F238E27FC236}">
                <a16:creationId xmlns:a16="http://schemas.microsoft.com/office/drawing/2014/main" id="{ECB9D9F6-CA41-BB33-A506-630E8139AD08}"/>
              </a:ext>
            </a:extLst>
          </p:cNvPr>
          <p:cNvSpPr/>
          <p:nvPr/>
        </p:nvSpPr>
        <p:spPr>
          <a:xfrm rot="1111821">
            <a:off x="4406874" y="-2068448"/>
            <a:ext cx="7151356" cy="14455799"/>
          </a:xfrm>
          <a:prstGeom prst="flowChartInputOutpu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Flowchart: Data 3">
            <a:extLst>
              <a:ext uri="{FF2B5EF4-FFF2-40B4-BE49-F238E27FC236}">
                <a16:creationId xmlns:a16="http://schemas.microsoft.com/office/drawing/2014/main" id="{520ABF56-D77A-7813-9074-94BBCEFF2DD8}"/>
              </a:ext>
            </a:extLst>
          </p:cNvPr>
          <p:cNvSpPr/>
          <p:nvPr/>
        </p:nvSpPr>
        <p:spPr>
          <a:xfrm rot="1111821">
            <a:off x="9876660" y="544645"/>
            <a:ext cx="8260080" cy="14455799"/>
          </a:xfrm>
          <a:prstGeom prst="flowChartInputOutput">
            <a:avLst/>
          </a:prstGeom>
          <a:solidFill>
            <a:srgbClr val="FFC000">
              <a:alpha val="4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E3860D-BED3-ABF5-6789-1BA0D2B6606F}"/>
              </a:ext>
            </a:extLst>
          </p:cNvPr>
          <p:cNvSpPr txBox="1"/>
          <p:nvPr/>
        </p:nvSpPr>
        <p:spPr>
          <a:xfrm>
            <a:off x="232726" y="467833"/>
            <a:ext cx="58088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spc="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CONTA</a:t>
            </a:r>
            <a:r>
              <a:rPr lang="pt-BR" sz="6600">
                <a:latin typeface="Eurostile" panose="020B0504020202050204" pitchFamily="34" charset="0"/>
              </a:rPr>
              <a:t> </a:t>
            </a:r>
            <a:r>
              <a:rPr lang="pt-BR" sz="72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APROVADA</a:t>
            </a:r>
            <a:endParaRPr lang="pt-BR" sz="6600" b="1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3E2401-4B14-5831-9E4F-F17F4130B467}"/>
              </a:ext>
            </a:extLst>
          </p:cNvPr>
          <p:cNvSpPr txBox="1"/>
          <p:nvPr/>
        </p:nvSpPr>
        <p:spPr>
          <a:xfrm>
            <a:off x="178296" y="2896904"/>
            <a:ext cx="4369904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0" i="0">
                <a:solidFill>
                  <a:schemeClr val="bg1"/>
                </a:solidFill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A DHL Express solicita o </a:t>
            </a:r>
            <a:r>
              <a:rPr lang="pt-BR" sz="2000" b="1" i="0">
                <a:solidFill>
                  <a:schemeClr val="bg1"/>
                </a:solidFill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certificado DG IATA</a:t>
            </a:r>
            <a:r>
              <a:rPr lang="pt-BR" sz="2000" b="0" i="0">
                <a:solidFill>
                  <a:schemeClr val="bg1"/>
                </a:solidFill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 do cliente para transporte de cargas perigosas no modal aéreo porque além de ser obrigatório por norma (IATA), precisamos garantir a conformidade regulatória, segurança, responsabilidade e gerenciamento de riscos.</a:t>
            </a:r>
          </a:p>
          <a:p>
            <a:endParaRPr lang="pt-BR" sz="2000">
              <a:solidFill>
                <a:schemeClr val="bg1"/>
              </a:solidFill>
              <a:latin typeface="Delivery" panose="020F0503020204020204" pitchFamily="34" charset="0"/>
              <a:ea typeface="Delivery" panose="020F0503020204020204" pitchFamily="34" charset="0"/>
              <a:cs typeface="Delivery" panose="020F0503020204020204" pitchFamily="34" charset="0"/>
            </a:endParaRPr>
          </a:p>
          <a:p>
            <a:r>
              <a:rPr lang="pt-BR" sz="1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Certificado não exigido para as aprovações de:</a:t>
            </a:r>
          </a:p>
          <a:p>
            <a:pPr indent="-72000">
              <a:buFont typeface="Arial" panose="020B0604020202020204" pitchFamily="34" charset="0"/>
              <a:buChar char="•"/>
            </a:pPr>
            <a:r>
              <a:rPr lang="pt-B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Baterias de lítio Sec II (UN3481 ou UN3091);</a:t>
            </a:r>
          </a:p>
          <a:p>
            <a:pPr indent="-72000">
              <a:buFont typeface="Arial" panose="020B0604020202020204" pitchFamily="34" charset="0"/>
              <a:buChar char="•"/>
            </a:pPr>
            <a:r>
              <a:rPr lang="pt-BR"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Bológicos categoria B (UN3373).</a:t>
            </a:r>
          </a:p>
          <a:p>
            <a:endParaRPr lang="pt-BR" sz="1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elivery" panose="020F0503020204020204" pitchFamily="34" charset="0"/>
              <a:ea typeface="Delivery" panose="020F0503020204020204" pitchFamily="34" charset="0"/>
              <a:cs typeface="Delivery" panose="020F0503020204020204" pitchFamily="34" charset="0"/>
            </a:endParaRPr>
          </a:p>
          <a:p>
            <a:r>
              <a:rPr lang="pt-BR" sz="1400" b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**PROIBIDO ENVIOS EM CONTAS CASH**</a:t>
            </a:r>
          </a:p>
        </p:txBody>
      </p:sp>
      <p:pic>
        <p:nvPicPr>
          <p:cNvPr id="2052" name="Picture 4" descr="Iata logo - Ícones Social media e Logos">
            <a:extLst>
              <a:ext uri="{FF2B5EF4-FFF2-40B4-BE49-F238E27FC236}">
                <a16:creationId xmlns:a16="http://schemas.microsoft.com/office/drawing/2014/main" id="{D8B4AF8F-2C56-5FE2-36DE-1DE60F440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066" y="-687190"/>
            <a:ext cx="6138639" cy="6138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91B8816-42D6-3E28-0054-245A80C3AA09}"/>
              </a:ext>
            </a:extLst>
          </p:cNvPr>
          <p:cNvSpPr/>
          <p:nvPr/>
        </p:nvSpPr>
        <p:spPr>
          <a:xfrm>
            <a:off x="4156350" y="5249430"/>
            <a:ext cx="1227519" cy="1140737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>
                <a:solidFill>
                  <a:srgbClr val="FFC000"/>
                </a:solidFill>
                <a:latin typeface="Bebas Neue" panose="020B0606020202050201" pitchFamily="34" charset="0"/>
              </a:rPr>
              <a:t>DG</a:t>
            </a:r>
            <a:endParaRPr lang="pt-BR">
              <a:solidFill>
                <a:srgbClr val="FFC000"/>
              </a:solidFill>
              <a:latin typeface="Bebas Neue" panose="020B0606020202050201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3D496-1AD9-2092-31BB-812E25379B6F}"/>
              </a:ext>
            </a:extLst>
          </p:cNvPr>
          <p:cNvSpPr txBox="1"/>
          <p:nvPr/>
        </p:nvSpPr>
        <p:spPr>
          <a:xfrm>
            <a:off x="6187147" y="5231389"/>
            <a:ext cx="43699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0" i="0"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O expedidor é responsável por cumprir os requisitos da </a:t>
            </a:r>
            <a:r>
              <a:rPr lang="pt-BR" sz="2000" b="1" i="0">
                <a:effectLst/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regulamentação</a:t>
            </a:r>
            <a:r>
              <a:rPr lang="pt-BR" sz="2000"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!</a:t>
            </a:r>
            <a:endParaRPr lang="pt-BR" sz="2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elivery" panose="020F0503020204020204" pitchFamily="34" charset="0"/>
              <a:ea typeface="Delivery" panose="020F0503020204020204" pitchFamily="34" charset="0"/>
              <a:cs typeface="Delivery" panose="020F05030202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D58C9F-2D73-9405-8666-40BB57943AF2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8997052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C44E20-A48C-5D83-2D0F-2C67780AF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AEB811-4DE7-AC47-464C-A007FA71A75D}"/>
              </a:ext>
            </a:extLst>
          </p:cNvPr>
          <p:cNvSpPr/>
          <p:nvPr/>
        </p:nvSpPr>
        <p:spPr>
          <a:xfrm>
            <a:off x="1924493" y="1079205"/>
            <a:ext cx="3955312" cy="41466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A5056AE-8201-C2F9-8E3C-017A1FC9E0C2}"/>
              </a:ext>
            </a:extLst>
          </p:cNvPr>
          <p:cNvSpPr/>
          <p:nvPr/>
        </p:nvSpPr>
        <p:spPr>
          <a:xfrm>
            <a:off x="6096000" y="1079205"/>
            <a:ext cx="3955312" cy="41466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C793B26-1DCE-FB83-48BC-292DF2269936}"/>
              </a:ext>
            </a:extLst>
          </p:cNvPr>
          <p:cNvSpPr/>
          <p:nvPr/>
        </p:nvSpPr>
        <p:spPr>
          <a:xfrm>
            <a:off x="1924492" y="5419946"/>
            <a:ext cx="8126819" cy="64061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19B49E-1B19-7E82-5655-7BDD79812B0B}"/>
              </a:ext>
            </a:extLst>
          </p:cNvPr>
          <p:cNvSpPr/>
          <p:nvPr/>
        </p:nvSpPr>
        <p:spPr>
          <a:xfrm>
            <a:off x="5551966" y="5346847"/>
            <a:ext cx="871869" cy="78681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70869-20F4-83E1-CF94-2B69D53B93AA}"/>
              </a:ext>
            </a:extLst>
          </p:cNvPr>
          <p:cNvSpPr txBox="1"/>
          <p:nvPr/>
        </p:nvSpPr>
        <p:spPr>
          <a:xfrm>
            <a:off x="2140688" y="1452017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BA758-BBDD-5C22-6318-EE5E1002F6DC}"/>
              </a:ext>
            </a:extLst>
          </p:cNvPr>
          <p:cNvSpPr txBox="1"/>
          <p:nvPr/>
        </p:nvSpPr>
        <p:spPr>
          <a:xfrm>
            <a:off x="2140688" y="2268356"/>
            <a:ext cx="3361659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Formulários de aprovação de conta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+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Certificado DG IATA</a:t>
            </a:r>
          </a:p>
          <a:p>
            <a:pPr algn="ctr"/>
            <a:endParaRPr lang="pt-BR" sz="2520" b="1">
              <a:solidFill>
                <a:schemeClr val="bg1"/>
              </a:solidFill>
              <a:latin typeface="Eurostile" panose="020B0504020202050204" pitchFamily="34" charset="0"/>
            </a:endParaRPr>
          </a:p>
          <a:p>
            <a:pPr algn="ctr"/>
            <a:r>
              <a:rPr lang="pt-BR" sz="2000" b="1">
                <a:solidFill>
                  <a:schemeClr val="bg1"/>
                </a:solidFill>
                <a:latin typeface="Eurostile" panose="020B0504020202050204" pitchFamily="34" charset="0"/>
              </a:rPr>
              <a:t>*Cinco dias úteis p/ análise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6BB92E2-89D0-305F-8DCE-474B3CCB9FA3}"/>
              </a:ext>
            </a:extLst>
          </p:cNvPr>
          <p:cNvCxnSpPr/>
          <p:nvPr/>
        </p:nvCxnSpPr>
        <p:spPr>
          <a:xfrm>
            <a:off x="2232838" y="1940543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FFEADF-33F2-727E-AF75-55A6D4B2E615}"/>
              </a:ext>
            </a:extLst>
          </p:cNvPr>
          <p:cNvSpPr txBox="1"/>
          <p:nvPr/>
        </p:nvSpPr>
        <p:spPr>
          <a:xfrm>
            <a:off x="6423835" y="1377355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501847-EB77-BD68-1814-014F96C19BD2}"/>
              </a:ext>
            </a:extLst>
          </p:cNvPr>
          <p:cNvSpPr txBox="1"/>
          <p:nvPr/>
        </p:nvSpPr>
        <p:spPr>
          <a:xfrm>
            <a:off x="6423835" y="2268356"/>
            <a:ext cx="336165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Após aprovação, embarque liberado de todos os produtos permitidos para todos os destinos abertos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AC98E3-B600-4D37-CA56-A87C5C6D83C5}"/>
              </a:ext>
            </a:extLst>
          </p:cNvPr>
          <p:cNvCxnSpPr/>
          <p:nvPr/>
        </p:nvCxnSpPr>
        <p:spPr>
          <a:xfrm>
            <a:off x="6515985" y="1865881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9A93035-F83F-CF60-C0CE-83BBD298740F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273829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C44E20-A48C-5D83-2D0F-2C67780AF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AEB811-4DE7-AC47-464C-A007FA71A75D}"/>
              </a:ext>
            </a:extLst>
          </p:cNvPr>
          <p:cNvSpPr/>
          <p:nvPr/>
        </p:nvSpPr>
        <p:spPr>
          <a:xfrm>
            <a:off x="1924493" y="1079205"/>
            <a:ext cx="3955312" cy="4146698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A5056AE-8201-C2F9-8E3C-017A1FC9E0C2}"/>
              </a:ext>
            </a:extLst>
          </p:cNvPr>
          <p:cNvSpPr/>
          <p:nvPr/>
        </p:nvSpPr>
        <p:spPr>
          <a:xfrm>
            <a:off x="6096000" y="1079205"/>
            <a:ext cx="3955312" cy="41466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C793B26-1DCE-FB83-48BC-292DF2269936}"/>
              </a:ext>
            </a:extLst>
          </p:cNvPr>
          <p:cNvSpPr/>
          <p:nvPr/>
        </p:nvSpPr>
        <p:spPr>
          <a:xfrm>
            <a:off x="1924492" y="5419946"/>
            <a:ext cx="8126819" cy="64061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19B49E-1B19-7E82-5655-7BDD79812B0B}"/>
              </a:ext>
            </a:extLst>
          </p:cNvPr>
          <p:cNvSpPr/>
          <p:nvPr/>
        </p:nvSpPr>
        <p:spPr>
          <a:xfrm>
            <a:off x="3385582" y="5346847"/>
            <a:ext cx="871869" cy="78681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70869-20F4-83E1-CF94-2B69D53B93AA}"/>
              </a:ext>
            </a:extLst>
          </p:cNvPr>
          <p:cNvSpPr txBox="1"/>
          <p:nvPr/>
        </p:nvSpPr>
        <p:spPr>
          <a:xfrm>
            <a:off x="2140688" y="1452017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BA758-BBDD-5C22-6318-EE5E1002F6DC}"/>
              </a:ext>
            </a:extLst>
          </p:cNvPr>
          <p:cNvSpPr txBox="1"/>
          <p:nvPr/>
        </p:nvSpPr>
        <p:spPr>
          <a:xfrm>
            <a:off x="2140688" y="2268356"/>
            <a:ext cx="3361659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Formulários de aprovação de conta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+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Certificado DG IATA</a:t>
            </a:r>
          </a:p>
          <a:p>
            <a:pPr algn="ctr"/>
            <a:endParaRPr lang="pt-BR" sz="2520" b="1">
              <a:solidFill>
                <a:schemeClr val="bg1"/>
              </a:solidFill>
              <a:latin typeface="Eurostile" panose="020B0504020202050204" pitchFamily="34" charset="0"/>
            </a:endParaRPr>
          </a:p>
          <a:p>
            <a:pPr algn="ctr"/>
            <a:r>
              <a:rPr lang="pt-BR" sz="2000" b="1">
                <a:solidFill>
                  <a:schemeClr val="bg1"/>
                </a:solidFill>
                <a:latin typeface="Eurostile" panose="020B0504020202050204" pitchFamily="34" charset="0"/>
              </a:rPr>
              <a:t>*Cinco dias úteis p/ análise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6BB92E2-89D0-305F-8DCE-474B3CCB9FA3}"/>
              </a:ext>
            </a:extLst>
          </p:cNvPr>
          <p:cNvCxnSpPr/>
          <p:nvPr/>
        </p:nvCxnSpPr>
        <p:spPr>
          <a:xfrm>
            <a:off x="2232838" y="1940543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FFEADF-33F2-727E-AF75-55A6D4B2E615}"/>
              </a:ext>
            </a:extLst>
          </p:cNvPr>
          <p:cNvSpPr txBox="1"/>
          <p:nvPr/>
        </p:nvSpPr>
        <p:spPr>
          <a:xfrm>
            <a:off x="6423835" y="1377355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501847-EB77-BD68-1814-014F96C19BD2}"/>
              </a:ext>
            </a:extLst>
          </p:cNvPr>
          <p:cNvSpPr txBox="1"/>
          <p:nvPr/>
        </p:nvSpPr>
        <p:spPr>
          <a:xfrm>
            <a:off x="6423835" y="2268356"/>
            <a:ext cx="336165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Após aprovação, embarque liberado de todos os produtos permitidos para todos os destinos abertos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AC98E3-B600-4D37-CA56-A87C5C6D83C5}"/>
              </a:ext>
            </a:extLst>
          </p:cNvPr>
          <p:cNvCxnSpPr/>
          <p:nvPr/>
        </p:nvCxnSpPr>
        <p:spPr>
          <a:xfrm>
            <a:off x="6515985" y="1865881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C6583B2-938F-E7CC-BB76-F5DB3FB871AF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735306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926C1B-D5B2-11AF-17D9-33EC3732FAE1}"/>
              </a:ext>
            </a:extLst>
          </p:cNvPr>
          <p:cNvSpPr txBox="1"/>
          <p:nvPr/>
        </p:nvSpPr>
        <p:spPr>
          <a:xfrm>
            <a:off x="0" y="1544321"/>
            <a:ext cx="12192000" cy="5344160"/>
          </a:xfrm>
          <a:prstGeom prst="rect">
            <a:avLst/>
          </a:prstGeom>
          <a:noFill/>
        </p:spPr>
        <p:txBody>
          <a:bodyPr wrap="square" rtlCol="0">
            <a:prstTxWarp prst="textCurveUp">
              <a:avLst/>
            </a:prstTxWarp>
            <a:spAutoFit/>
          </a:bodyPr>
          <a:lstStyle/>
          <a:p>
            <a:r>
              <a:rPr lang="pt-BR" sz="6000">
                <a:blipFill>
                  <a:blip r:embed="rId2"/>
                  <a:stretch>
                    <a:fillRect/>
                  </a:stretch>
                </a:blipFill>
              </a:rPr>
              <a:t>---------------------------------------------------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7D148A-1108-1D85-5ACD-B4DE50758833}"/>
              </a:ext>
            </a:extLst>
          </p:cNvPr>
          <p:cNvSpPr txBox="1"/>
          <p:nvPr/>
        </p:nvSpPr>
        <p:spPr>
          <a:xfrm>
            <a:off x="183792" y="1678189"/>
            <a:ext cx="6309133" cy="187743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000" spc="3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" panose="020B0606020202050201" pitchFamily="34" charset="0"/>
              </a:rPr>
              <a:t>nosso</a:t>
            </a:r>
          </a:p>
          <a:p>
            <a:r>
              <a:rPr lang="pt-BR" sz="7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" panose="020B0606020202050201" pitchFamily="34" charset="0"/>
              </a:rPr>
              <a:t>portfólio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D35D2A-0B0C-440B-70FF-1A3E6B9210AB}"/>
              </a:ext>
            </a:extLst>
          </p:cNvPr>
          <p:cNvSpPr/>
          <p:nvPr/>
        </p:nvSpPr>
        <p:spPr>
          <a:xfrm>
            <a:off x="0" y="42428"/>
            <a:ext cx="1351280" cy="37592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8D6491-2732-FD74-8701-59A2436C9259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825495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C44E20-A48C-5D83-2D0F-2C67780AF14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AEB811-4DE7-AC47-464C-A007FA71A75D}"/>
              </a:ext>
            </a:extLst>
          </p:cNvPr>
          <p:cNvSpPr/>
          <p:nvPr/>
        </p:nvSpPr>
        <p:spPr>
          <a:xfrm>
            <a:off x="1924493" y="1079205"/>
            <a:ext cx="3955312" cy="414669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A5056AE-8201-C2F9-8E3C-017A1FC9E0C2}"/>
              </a:ext>
            </a:extLst>
          </p:cNvPr>
          <p:cNvSpPr/>
          <p:nvPr/>
        </p:nvSpPr>
        <p:spPr>
          <a:xfrm>
            <a:off x="6096000" y="1079205"/>
            <a:ext cx="3955312" cy="4146698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C793B26-1DCE-FB83-48BC-292DF2269936}"/>
              </a:ext>
            </a:extLst>
          </p:cNvPr>
          <p:cNvSpPr/>
          <p:nvPr/>
        </p:nvSpPr>
        <p:spPr>
          <a:xfrm>
            <a:off x="1924492" y="5419946"/>
            <a:ext cx="8126819" cy="64061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19B49E-1B19-7E82-5655-7BDD79812B0B}"/>
              </a:ext>
            </a:extLst>
          </p:cNvPr>
          <p:cNvSpPr/>
          <p:nvPr/>
        </p:nvSpPr>
        <p:spPr>
          <a:xfrm>
            <a:off x="7637721" y="5346847"/>
            <a:ext cx="871869" cy="786810"/>
          </a:xfrm>
          <a:prstGeom prst="ellipse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70869-20F4-83E1-CF94-2B69D53B93AA}"/>
              </a:ext>
            </a:extLst>
          </p:cNvPr>
          <p:cNvSpPr txBox="1"/>
          <p:nvPr/>
        </p:nvSpPr>
        <p:spPr>
          <a:xfrm>
            <a:off x="2140688" y="1452017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3BA758-BBDD-5C22-6318-EE5E1002F6DC}"/>
              </a:ext>
            </a:extLst>
          </p:cNvPr>
          <p:cNvSpPr txBox="1"/>
          <p:nvPr/>
        </p:nvSpPr>
        <p:spPr>
          <a:xfrm>
            <a:off x="2140688" y="2268356"/>
            <a:ext cx="3361659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Formulários de aprovação de conta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+</a:t>
            </a:r>
          </a:p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Certificado DG IATA</a:t>
            </a:r>
          </a:p>
          <a:p>
            <a:pPr algn="ctr"/>
            <a:endParaRPr lang="pt-BR" sz="2520" b="1">
              <a:solidFill>
                <a:schemeClr val="bg1"/>
              </a:solidFill>
              <a:latin typeface="Eurostile" panose="020B0504020202050204" pitchFamily="34" charset="0"/>
            </a:endParaRPr>
          </a:p>
          <a:p>
            <a:pPr algn="ctr"/>
            <a:r>
              <a:rPr lang="pt-BR" sz="2000" b="1">
                <a:solidFill>
                  <a:schemeClr val="bg1"/>
                </a:solidFill>
                <a:latin typeface="Eurostile" panose="020B0504020202050204" pitchFamily="34" charset="0"/>
              </a:rPr>
              <a:t>*Cinco dias úteis p/ análise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6BB92E2-89D0-305F-8DCE-474B3CCB9FA3}"/>
              </a:ext>
            </a:extLst>
          </p:cNvPr>
          <p:cNvCxnSpPr/>
          <p:nvPr/>
        </p:nvCxnSpPr>
        <p:spPr>
          <a:xfrm>
            <a:off x="2232838" y="1940543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FFEADF-33F2-727E-AF75-55A6D4B2E615}"/>
              </a:ext>
            </a:extLst>
          </p:cNvPr>
          <p:cNvSpPr txBox="1"/>
          <p:nvPr/>
        </p:nvSpPr>
        <p:spPr>
          <a:xfrm>
            <a:off x="6423835" y="1377355"/>
            <a:ext cx="3361659" cy="849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FLUXO DE APROVAÇÃO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501847-EB77-BD68-1814-014F96C19BD2}"/>
              </a:ext>
            </a:extLst>
          </p:cNvPr>
          <p:cNvSpPr txBox="1"/>
          <p:nvPr/>
        </p:nvSpPr>
        <p:spPr>
          <a:xfrm>
            <a:off x="6423835" y="2268356"/>
            <a:ext cx="336165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520" b="1">
                <a:solidFill>
                  <a:schemeClr val="bg1"/>
                </a:solidFill>
                <a:latin typeface="Eurostile" panose="020B0504020202050204" pitchFamily="34" charset="0"/>
              </a:rPr>
              <a:t>Após aprovação, embarque liberado de todos os produtos permitidos para todos os destinos abertos</a:t>
            </a:r>
          </a:p>
          <a:p>
            <a:endParaRPr lang="pt-BR" sz="2400">
              <a:solidFill>
                <a:schemeClr val="bg1"/>
              </a:solidFill>
              <a:latin typeface="Eurostile" panose="020B050402020205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FAC98E3-B600-4D37-CA56-A87C5C6D83C5}"/>
              </a:ext>
            </a:extLst>
          </p:cNvPr>
          <p:cNvCxnSpPr/>
          <p:nvPr/>
        </p:nvCxnSpPr>
        <p:spPr>
          <a:xfrm>
            <a:off x="6515985" y="1865881"/>
            <a:ext cx="9144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E04FA66-CE63-F1A0-5CA4-41EE3B4E65AB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494793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and person in a warehouse&#10;&#10;Description automatically generated">
            <a:extLst>
              <a:ext uri="{FF2B5EF4-FFF2-40B4-BE49-F238E27FC236}">
                <a16:creationId xmlns:a16="http://schemas.microsoft.com/office/drawing/2014/main" id="{CFE77983-DB56-656A-8CCA-4C40BE3710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60528D0-E9DB-976C-FC6E-2B8860BAFDB9}"/>
              </a:ext>
            </a:extLst>
          </p:cNvPr>
          <p:cNvSpPr/>
          <p:nvPr/>
        </p:nvSpPr>
        <p:spPr>
          <a:xfrm>
            <a:off x="0" y="3200400"/>
            <a:ext cx="12192000" cy="36576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0">
                <a:srgbClr val="FFC000">
                  <a:alpha val="14000"/>
                </a:srgb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9A9BA1-A5C8-B7C6-FFEB-C77183D0C841}"/>
              </a:ext>
            </a:extLst>
          </p:cNvPr>
          <p:cNvSpPr txBox="1"/>
          <p:nvPr/>
        </p:nvSpPr>
        <p:spPr>
          <a:xfrm>
            <a:off x="508000" y="4344938"/>
            <a:ext cx="48259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1" cap="all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Por que elas existem?</a:t>
            </a:r>
          </a:p>
          <a:p>
            <a:pPr algn="just"/>
            <a:r>
              <a:rPr lang="pt-BR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As sobretaxas para o transporte de cargas perigosas são aplicadas para cobrir os custos adicionais e os riscos associados a essas operações, garantindo a segurança durante todo o processo de transporte.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244206-387D-15F6-C262-14782A6A3BBE}"/>
              </a:ext>
            </a:extLst>
          </p:cNvPr>
          <p:cNvSpPr txBox="1"/>
          <p:nvPr/>
        </p:nvSpPr>
        <p:spPr>
          <a:xfrm>
            <a:off x="7188200" y="4344938"/>
            <a:ext cx="4495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EM QUAIS PRODUTOS SÃO APLICÁVEIS?</a:t>
            </a:r>
          </a:p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- Bateria de Lítio Acompanhada;</a:t>
            </a:r>
          </a:p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- Gelo Seco;</a:t>
            </a:r>
          </a:p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- Excepted Quantity;</a:t>
            </a:r>
          </a:p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- ID8000;</a:t>
            </a:r>
          </a:p>
          <a:p>
            <a:pPr algn="just"/>
            <a:r>
              <a:rPr lang="pt-BR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- Full DG.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B5A697E-D74A-464A-DF30-2C018C277FFE}"/>
              </a:ext>
            </a:extLst>
          </p:cNvPr>
          <p:cNvCxnSpPr/>
          <p:nvPr/>
        </p:nvCxnSpPr>
        <p:spPr>
          <a:xfrm>
            <a:off x="6095999" y="4140200"/>
            <a:ext cx="0" cy="213360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7AFFDBA-74B7-4669-765D-037D428173B4}"/>
              </a:ext>
            </a:extLst>
          </p:cNvPr>
          <p:cNvSpPr txBox="1"/>
          <p:nvPr/>
        </p:nvSpPr>
        <p:spPr>
          <a:xfrm>
            <a:off x="254000" y="1465352"/>
            <a:ext cx="8890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5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" panose="020B0606020202050201" pitchFamily="34" charset="0"/>
              </a:rPr>
              <a:t>SOBRETAXAS</a:t>
            </a:r>
          </a:p>
        </p:txBody>
      </p:sp>
      <p:pic>
        <p:nvPicPr>
          <p:cNvPr id="1026" name="Picture 2" descr="Surcharge Icons - Free SVG &amp; PNG Surcharge Images - Noun Project">
            <a:extLst>
              <a:ext uri="{FF2B5EF4-FFF2-40B4-BE49-F238E27FC236}">
                <a16:creationId xmlns:a16="http://schemas.microsoft.com/office/drawing/2014/main" id="{6100B797-A23E-1D56-47A7-10DF20E053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199" y="3429000"/>
            <a:ext cx="774700" cy="77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elmet - Free security icons">
            <a:extLst>
              <a:ext uri="{FF2B5EF4-FFF2-40B4-BE49-F238E27FC236}">
                <a16:creationId xmlns:a16="http://schemas.microsoft.com/office/drawing/2014/main" id="{F60C025C-F4C4-3F33-544F-C231E4F7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0" y="3402831"/>
            <a:ext cx="840508" cy="77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6C198EB-91F8-8448-3D8E-8ADC9F9ADCB0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444354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B0D2CAF-EACA-7DF3-EDD3-F8C902C2B6F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ts val="3110"/>
              </a:lnSpc>
              <a:buSzPct val="100000"/>
            </a:pPr>
            <a:endParaRPr lang="en-US" sz="1800">
              <a:latin typeface="Delivery" panose="020F0503020204020204" pitchFamily="34" charset="0"/>
              <a:ea typeface="Delivery" panose="020F0503020204020204" pitchFamily="34" charset="0"/>
              <a:cs typeface="Delivery" panose="020F05030202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DA41BC-56FA-6E65-C8C4-A272227BE17C}"/>
              </a:ext>
            </a:extLst>
          </p:cNvPr>
          <p:cNvSpPr txBox="1"/>
          <p:nvPr/>
        </p:nvSpPr>
        <p:spPr>
          <a:xfrm>
            <a:off x="360681" y="334524"/>
            <a:ext cx="971155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8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" panose="020B0606020202050201" pitchFamily="34" charset="0"/>
              </a:rPr>
              <a:t>Documentos </a:t>
            </a:r>
          </a:p>
          <a:p>
            <a:r>
              <a:rPr lang="pt-BR" sz="36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Comuns para Embarque</a:t>
            </a:r>
          </a:p>
          <a:p>
            <a:endParaRPr lang="pt-BR" sz="140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07B7A57-7124-6AAF-B4BA-2174A36C5845}"/>
              </a:ext>
            </a:extLst>
          </p:cNvPr>
          <p:cNvGrpSpPr/>
          <p:nvPr/>
        </p:nvGrpSpPr>
        <p:grpSpPr>
          <a:xfrm>
            <a:off x="1033375" y="2919299"/>
            <a:ext cx="1702676" cy="2742378"/>
            <a:chOff x="346835" y="2981409"/>
            <a:chExt cx="1702676" cy="274237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44549B7-71CE-6FC6-120D-D0AFE7B0C507}"/>
                </a:ext>
              </a:extLst>
            </p:cNvPr>
            <p:cNvSpPr txBox="1"/>
            <p:nvPr/>
          </p:nvSpPr>
          <p:spPr>
            <a:xfrm>
              <a:off x="409896" y="4471265"/>
              <a:ext cx="1576553" cy="125252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110"/>
                </a:lnSpc>
                <a:buSzPct val="100000"/>
              </a:pPr>
              <a:r>
                <a:rPr lang="en-US" sz="1800" b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WB e Invoice (Nota Fiscal, se </a:t>
              </a:r>
              <a:r>
                <a:rPr lang="en-US" sz="1800" b="1" err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aplicável</a:t>
              </a:r>
              <a:r>
                <a:rPr lang="en-US" sz="1800" b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)</a:t>
              </a:r>
              <a:endParaRPr lang="en-US" sz="1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FAE848DC-8F04-80FA-9DFF-FDE5A7E5A6F2}"/>
                </a:ext>
              </a:extLst>
            </p:cNvPr>
            <p:cNvSpPr/>
            <p:nvPr/>
          </p:nvSpPr>
          <p:spPr>
            <a:xfrm>
              <a:off x="346835" y="2981409"/>
              <a:ext cx="1702676" cy="1252522"/>
            </a:xfrm>
            <a:prstGeom prst="roundRect">
              <a:avLst/>
            </a:prstGeom>
            <a:solidFill>
              <a:schemeClr val="tx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26" name="Picture 2" descr="Invoice - Free marketing icons">
              <a:extLst>
                <a:ext uri="{FF2B5EF4-FFF2-40B4-BE49-F238E27FC236}">
                  <a16:creationId xmlns:a16="http://schemas.microsoft.com/office/drawing/2014/main" id="{D6C5A13D-B436-4C15-4ED7-5088C05F41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0469" y="3108428"/>
              <a:ext cx="998483" cy="998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A5B0845-C2A1-DE4A-8853-1FC87ED2C06C}"/>
              </a:ext>
            </a:extLst>
          </p:cNvPr>
          <p:cNvGrpSpPr/>
          <p:nvPr/>
        </p:nvGrpSpPr>
        <p:grpSpPr>
          <a:xfrm>
            <a:off x="3769425" y="2919299"/>
            <a:ext cx="1702677" cy="3537468"/>
            <a:chOff x="3168861" y="2981409"/>
            <a:chExt cx="1702677" cy="353746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812A198-21F1-79C5-BEA8-EA5E096D2897}"/>
                </a:ext>
              </a:extLst>
            </p:cNvPr>
            <p:cNvSpPr txBox="1"/>
            <p:nvPr/>
          </p:nvSpPr>
          <p:spPr>
            <a:xfrm>
              <a:off x="3168861" y="4471265"/>
              <a:ext cx="1702677" cy="2047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pt-BR"/>
              </a:defPPr>
              <a:lvl1pPr algn="ctr">
                <a:lnSpc>
                  <a:spcPts val="3110"/>
                </a:lnSpc>
                <a:buSzPct val="100000"/>
                <a:defRPr b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defRPr>
              </a:lvl1pPr>
            </a:lstStyle>
            <a:p>
              <a:r>
                <a:rPr lang="en-US"/>
                <a:t>SDS (se </a:t>
              </a:r>
              <a:r>
                <a:rPr lang="en-US" err="1"/>
                <a:t>envio</a:t>
              </a:r>
              <a:r>
                <a:rPr lang="en-US"/>
                <a:t> </a:t>
              </a:r>
              <a:r>
                <a:rPr lang="en-US" err="1"/>
                <a:t>internacional</a:t>
              </a:r>
              <a:r>
                <a:rPr lang="en-US"/>
                <a:t>) </a:t>
              </a:r>
              <a:r>
                <a:rPr lang="en-US" err="1"/>
                <a:t>ou</a:t>
              </a:r>
              <a:r>
                <a:rPr lang="en-US"/>
                <a:t> FISPQ/FDS ( se </a:t>
              </a:r>
              <a:r>
                <a:rPr lang="en-US" err="1"/>
                <a:t>envio</a:t>
              </a:r>
              <a:r>
                <a:rPr lang="en-US"/>
                <a:t> </a:t>
              </a:r>
              <a:r>
                <a:rPr lang="en-US" err="1"/>
                <a:t>nacional</a:t>
              </a:r>
              <a:r>
                <a:rPr lang="en-US"/>
                <a:t>)</a:t>
              </a:r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8841262-D73F-E1E7-4D53-810B257D51D8}"/>
                </a:ext>
              </a:extLst>
            </p:cNvPr>
            <p:cNvSpPr/>
            <p:nvPr/>
          </p:nvSpPr>
          <p:spPr>
            <a:xfrm>
              <a:off x="3168861" y="2981409"/>
              <a:ext cx="1702676" cy="1252522"/>
            </a:xfrm>
            <a:prstGeom prst="roundRect">
              <a:avLst/>
            </a:prstGeom>
            <a:solidFill>
              <a:schemeClr val="tx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030" name="Picture 6" descr="Safety data sheet - Free files and folders icons">
              <a:extLst>
                <a:ext uri="{FF2B5EF4-FFF2-40B4-BE49-F238E27FC236}">
                  <a16:creationId xmlns:a16="http://schemas.microsoft.com/office/drawing/2014/main" id="{EC649B29-E336-A436-81D8-6CCB30C5D2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20957" y="3108428"/>
              <a:ext cx="998483" cy="9065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5E26D9D-E298-462A-AB19-F64E447084AD}"/>
              </a:ext>
            </a:extLst>
          </p:cNvPr>
          <p:cNvGrpSpPr/>
          <p:nvPr/>
        </p:nvGrpSpPr>
        <p:grpSpPr>
          <a:xfrm>
            <a:off x="6568538" y="2928342"/>
            <a:ext cx="1702677" cy="3544018"/>
            <a:chOff x="5990887" y="2981409"/>
            <a:chExt cx="1702677" cy="354401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270CFEE-7B52-9165-B1E1-1BADA552ADB6}"/>
                </a:ext>
              </a:extLst>
            </p:cNvPr>
            <p:cNvSpPr txBox="1"/>
            <p:nvPr/>
          </p:nvSpPr>
          <p:spPr>
            <a:xfrm>
              <a:off x="5990887" y="4477815"/>
              <a:ext cx="1702677" cy="2047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pt-BR"/>
              </a:defPPr>
              <a:lvl1pPr algn="ctr">
                <a:lnSpc>
                  <a:spcPts val="3110"/>
                </a:lnSpc>
                <a:buSzPct val="100000"/>
                <a:defRPr b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defRPr>
              </a:lvl1pPr>
            </a:lstStyle>
            <a:p>
              <a:pPr>
                <a:lnSpc>
                  <a:spcPts val="3110"/>
                </a:lnSpc>
                <a:buSzPct val="100000"/>
              </a:pP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Declaração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 de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Julgamento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Profissional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 para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amostras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biológicas</a:t>
              </a:r>
              <a:endParaRPr lang="en-US" sz="1800"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endParaRP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F2162504-1629-01DD-66E0-C9FDD67D3588}"/>
                </a:ext>
              </a:extLst>
            </p:cNvPr>
            <p:cNvSpPr/>
            <p:nvPr/>
          </p:nvSpPr>
          <p:spPr>
            <a:xfrm>
              <a:off x="5990888" y="2981409"/>
              <a:ext cx="1702676" cy="1252522"/>
            </a:xfrm>
            <a:prstGeom prst="roundRect">
              <a:avLst/>
            </a:prstGeom>
            <a:solidFill>
              <a:schemeClr val="tx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9B4EA7C-1B49-E85A-4064-14A34FAF36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>
              <a:off x="6383716" y="3154410"/>
              <a:ext cx="917017" cy="906518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1308FE7-198A-D79E-5ABB-B6D2FA117470}"/>
              </a:ext>
            </a:extLst>
          </p:cNvPr>
          <p:cNvGrpSpPr/>
          <p:nvPr/>
        </p:nvGrpSpPr>
        <p:grpSpPr>
          <a:xfrm>
            <a:off x="9381810" y="2918401"/>
            <a:ext cx="1702678" cy="3544018"/>
            <a:chOff x="8812913" y="2981409"/>
            <a:chExt cx="1702678" cy="354401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C7948F8-524E-A16A-4020-53AEF050E223}"/>
                </a:ext>
              </a:extLst>
            </p:cNvPr>
            <p:cNvSpPr txBox="1"/>
            <p:nvPr/>
          </p:nvSpPr>
          <p:spPr>
            <a:xfrm>
              <a:off x="8812913" y="4477815"/>
              <a:ext cx="1702678" cy="20476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pt-BR"/>
              </a:defPPr>
              <a:lvl1pPr algn="ctr">
                <a:lnSpc>
                  <a:spcPts val="3110"/>
                </a:lnSpc>
                <a:buSzPct val="100000"/>
                <a:defRPr b="1">
                  <a:solidFill>
                    <a:srgbClr val="FFE5E5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defRPr>
              </a:lvl1pPr>
            </a:lstStyle>
            <a:p>
              <a:pPr>
                <a:lnSpc>
                  <a:spcPts val="3110"/>
                </a:lnSpc>
                <a:buSzPct val="100000"/>
              </a:pP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Shipper’s Declaration (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declaração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 do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expedidor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), se </a:t>
              </a:r>
              <a:r>
                <a:rPr lang="en-US" sz="1800" err="1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aplicável</a:t>
              </a:r>
              <a:r>
                <a:rPr lang="en-US" sz="1800">
                  <a:solidFill>
                    <a:srgbClr val="FFE5E5"/>
                  </a:solidFill>
                  <a:latin typeface="Delivery" panose="020F0503020204020204" pitchFamily="34" charset="0"/>
                  <a:ea typeface="Delivery" panose="020F0503020204020204" pitchFamily="34" charset="0"/>
                  <a:cs typeface="Delivery" panose="020F0503020204020204" pitchFamily="34" charset="0"/>
                </a:rPr>
                <a:t>.</a:t>
              </a:r>
              <a:endParaRPr lang="en-US" sz="1800"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A4205421-BF92-CC8D-613B-20B9C2BEE688}"/>
                </a:ext>
              </a:extLst>
            </p:cNvPr>
            <p:cNvSpPr/>
            <p:nvPr/>
          </p:nvSpPr>
          <p:spPr>
            <a:xfrm>
              <a:off x="8812915" y="2981409"/>
              <a:ext cx="1702676" cy="1252522"/>
            </a:xfrm>
            <a:prstGeom prst="roundRect">
              <a:avLst/>
            </a:prstGeom>
            <a:solidFill>
              <a:schemeClr val="tx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15FBDAEA-912A-64D9-E5D5-586F4BF79FD0}"/>
                </a:ext>
              </a:extLst>
            </p:cNvPr>
            <p:cNvGrpSpPr/>
            <p:nvPr/>
          </p:nvGrpSpPr>
          <p:grpSpPr>
            <a:xfrm>
              <a:off x="9224587" y="3108428"/>
              <a:ext cx="879330" cy="1076177"/>
              <a:chOff x="8657664" y="916640"/>
              <a:chExt cx="979168" cy="1218040"/>
            </a:xfrm>
          </p:grpSpPr>
          <p:pic>
            <p:nvPicPr>
              <p:cNvPr id="1034" name="Picture 10" descr="CargoWeb [Dangerous Goods]">
                <a:extLst>
                  <a:ext uri="{FF2B5EF4-FFF2-40B4-BE49-F238E27FC236}">
                    <a16:creationId xmlns:a16="http://schemas.microsoft.com/office/drawing/2014/main" id="{7D0970A7-525E-41CE-6242-23543E952C6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146" t="64346" r="29004" b="14380"/>
              <a:stretch/>
            </p:blipFill>
            <p:spPr bwMode="auto">
              <a:xfrm>
                <a:off x="8657664" y="1598511"/>
                <a:ext cx="979168" cy="5361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10" descr="CargoWeb [Dangerous Goods]">
                <a:extLst>
                  <a:ext uri="{FF2B5EF4-FFF2-40B4-BE49-F238E27FC236}">
                    <a16:creationId xmlns:a16="http://schemas.microsoft.com/office/drawing/2014/main" id="{8B2CD19D-7F05-D644-6EC1-8255F72CB2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duotone>
                  <a:schemeClr val="accent3">
                    <a:shade val="45000"/>
                    <a:satMod val="135000"/>
                  </a:scheme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533" t="20421" r="12644" b="35441"/>
              <a:stretch/>
            </p:blipFill>
            <p:spPr bwMode="auto">
              <a:xfrm>
                <a:off x="8870535" y="916640"/>
                <a:ext cx="553426" cy="6818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BD1726C4-4C85-61E9-F05C-052F246AFC28}"/>
              </a:ext>
            </a:extLst>
          </p:cNvPr>
          <p:cNvSpPr txBox="1"/>
          <p:nvPr/>
        </p:nvSpPr>
        <p:spPr>
          <a:xfrm>
            <a:off x="6797609" y="770288"/>
            <a:ext cx="4286879" cy="830997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200" b="1">
                <a:solidFill>
                  <a:srgbClr val="FFC000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LEGENDA</a:t>
            </a:r>
          </a:p>
          <a:p>
            <a:pPr algn="ctr"/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SDS</a:t>
            </a:r>
            <a:r>
              <a:rPr lang="pt-BR" sz="1200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: Safety Data Sheet</a:t>
            </a:r>
          </a:p>
          <a:p>
            <a:pPr algn="ctr"/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FISPQ</a:t>
            </a:r>
            <a:r>
              <a:rPr lang="pt-BR" sz="1200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: Ficha de Informação de Segurança de Produto Químico</a:t>
            </a:r>
          </a:p>
          <a:p>
            <a:pPr algn="ctr"/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FDS</a:t>
            </a:r>
            <a:r>
              <a:rPr lang="pt-BR" sz="1200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: Ficha de Dado de Segurança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2325136-D275-6D29-50B7-6C55C3F13748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2DD88-A7E5-B9F3-445D-1A5A21A524CB}"/>
              </a:ext>
            </a:extLst>
          </p:cNvPr>
          <p:cNvSpPr txBox="1"/>
          <p:nvPr/>
        </p:nvSpPr>
        <p:spPr>
          <a:xfrm>
            <a:off x="0" y="6556812"/>
            <a:ext cx="1219199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100">
                <a:solidFill>
                  <a:srgbClr val="FFC000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* Podem ser necessários documentos adicionais exigidos pelo país de origem ou destino. Acione o contato a seguir para mais informações: </a:t>
            </a:r>
            <a:r>
              <a:rPr lang="pt-BR" sz="1100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serviceinquire.br@dhl.com </a:t>
            </a:r>
            <a:r>
              <a:rPr lang="pt-BR" sz="1100">
                <a:solidFill>
                  <a:srgbClr val="FFC000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06246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extura Preta Vetores, Ícones e Planos de Fundo para Baixar Grátis">
            <a:extLst>
              <a:ext uri="{FF2B5EF4-FFF2-40B4-BE49-F238E27FC236}">
                <a16:creationId xmlns:a16="http://schemas.microsoft.com/office/drawing/2014/main" id="{B0E721B1-F515-AD88-7DF7-5319874C7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" y="0"/>
            <a:ext cx="121884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81D5FD-14C7-19B2-7C5E-7CE0BC8D22E7}"/>
              </a:ext>
            </a:extLst>
          </p:cNvPr>
          <p:cNvSpPr txBox="1"/>
          <p:nvPr/>
        </p:nvSpPr>
        <p:spPr>
          <a:xfrm>
            <a:off x="4859077" y="1892596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{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41928-C6E4-6198-6D3C-1E4E79EA8615}"/>
              </a:ext>
            </a:extLst>
          </p:cNvPr>
          <p:cNvSpPr txBox="1"/>
          <p:nvPr/>
        </p:nvSpPr>
        <p:spPr>
          <a:xfrm>
            <a:off x="6510670" y="1892596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E22426-52B7-0EF4-F8A7-68073B8F9D18}"/>
              </a:ext>
            </a:extLst>
          </p:cNvPr>
          <p:cNvSpPr txBox="1"/>
          <p:nvPr/>
        </p:nvSpPr>
        <p:spPr>
          <a:xfrm>
            <a:off x="2317899" y="2488019"/>
            <a:ext cx="704584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50" b="1" spc="-50000">
                <a:solidFill>
                  <a:schemeClr val="bg1">
                    <a:alpha val="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SEGURANÇA É RESPONSABILIDADE DE TODOS</a:t>
            </a:r>
          </a:p>
        </p:txBody>
      </p:sp>
      <p:pic>
        <p:nvPicPr>
          <p:cNvPr id="5" name="Picture 6" descr="DHL Logo – PNG e Vetor – Download de Logo">
            <a:extLst>
              <a:ext uri="{FF2B5EF4-FFF2-40B4-BE49-F238E27FC236}">
                <a16:creationId xmlns:a16="http://schemas.microsoft.com/office/drawing/2014/main" id="{57759B15-9CEE-DA6E-0E03-D6C304C2D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947" y="5973928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7274D-1E73-F406-7520-66078C983402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17096488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extura Preta Vetores, Ícones e Planos de Fundo para Baixar Grátis">
            <a:extLst>
              <a:ext uri="{FF2B5EF4-FFF2-40B4-BE49-F238E27FC236}">
                <a16:creationId xmlns:a16="http://schemas.microsoft.com/office/drawing/2014/main" id="{B0E721B1-F515-AD88-7DF7-5319874C7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" y="0"/>
            <a:ext cx="121884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81D5FD-14C7-19B2-7C5E-7CE0BC8D22E7}"/>
              </a:ext>
            </a:extLst>
          </p:cNvPr>
          <p:cNvSpPr txBox="1"/>
          <p:nvPr/>
        </p:nvSpPr>
        <p:spPr>
          <a:xfrm>
            <a:off x="1656909" y="1892596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{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41928-C6E4-6198-6D3C-1E4E79EA8615}"/>
              </a:ext>
            </a:extLst>
          </p:cNvPr>
          <p:cNvSpPr txBox="1"/>
          <p:nvPr/>
        </p:nvSpPr>
        <p:spPr>
          <a:xfrm>
            <a:off x="9094380" y="1892596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CDB9C1-5115-7F28-F4B2-F793100D8EA6}"/>
              </a:ext>
            </a:extLst>
          </p:cNvPr>
          <p:cNvSpPr txBox="1"/>
          <p:nvPr/>
        </p:nvSpPr>
        <p:spPr>
          <a:xfrm>
            <a:off x="2317899" y="2488019"/>
            <a:ext cx="704584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SEGURANÇA É RESPONSABILIDADE DE TODOS</a:t>
            </a:r>
          </a:p>
        </p:txBody>
      </p:sp>
      <p:pic>
        <p:nvPicPr>
          <p:cNvPr id="5" name="Picture 6" descr="DHL Logo – PNG e Vetor – Download de Logo">
            <a:extLst>
              <a:ext uri="{FF2B5EF4-FFF2-40B4-BE49-F238E27FC236}">
                <a16:creationId xmlns:a16="http://schemas.microsoft.com/office/drawing/2014/main" id="{AD2C401C-DF51-B093-7AB4-FC68E001E4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947" y="5973928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0FD21C-DB1D-87A3-A60C-5F3C83BE813C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49200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extura Preta Vetores, Ícones e Planos de Fundo para Baixar Grátis">
            <a:extLst>
              <a:ext uri="{FF2B5EF4-FFF2-40B4-BE49-F238E27FC236}">
                <a16:creationId xmlns:a16="http://schemas.microsoft.com/office/drawing/2014/main" id="{B0E721B1-F515-AD88-7DF7-5319874C7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" y="0"/>
            <a:ext cx="121884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81D5FD-14C7-19B2-7C5E-7CE0BC8D22E7}"/>
              </a:ext>
            </a:extLst>
          </p:cNvPr>
          <p:cNvSpPr txBox="1"/>
          <p:nvPr/>
        </p:nvSpPr>
        <p:spPr>
          <a:xfrm>
            <a:off x="4309732" y="1743741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{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41928-C6E4-6198-6D3C-1E4E79EA8615}"/>
              </a:ext>
            </a:extLst>
          </p:cNvPr>
          <p:cNvSpPr txBox="1"/>
          <p:nvPr/>
        </p:nvSpPr>
        <p:spPr>
          <a:xfrm>
            <a:off x="7028122" y="1743741"/>
            <a:ext cx="223283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600">
                <a:solidFill>
                  <a:srgbClr val="FFC000"/>
                </a:solidFill>
              </a:rPr>
              <a:t>}</a:t>
            </a:r>
          </a:p>
        </p:txBody>
      </p:sp>
      <p:pic>
        <p:nvPicPr>
          <p:cNvPr id="5" name="Picture 6" descr="DHL Logo – PNG e Vetor – Download de Logo">
            <a:extLst>
              <a:ext uri="{FF2B5EF4-FFF2-40B4-BE49-F238E27FC236}">
                <a16:creationId xmlns:a16="http://schemas.microsoft.com/office/drawing/2014/main" id="{69035F53-A0DE-44DB-22AC-5DA426DBC6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5025" y="2764467"/>
            <a:ext cx="2184400" cy="89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544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aúde e segurança: Símbolos de perigo - SAMANCTA">
            <a:extLst>
              <a:ext uri="{FF2B5EF4-FFF2-40B4-BE49-F238E27FC236}">
                <a16:creationId xmlns:a16="http://schemas.microsoft.com/office/drawing/2014/main" id="{F0077A7B-53A5-BBFB-91F8-F898A6116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095" y="1714500"/>
            <a:ext cx="342900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491952"/>
            <a:ext cx="26790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Gases</a:t>
            </a:r>
            <a:endParaRPr lang="pt-BR" sz="72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5971A8-038E-DAD4-AE87-618808325FC5}"/>
              </a:ext>
            </a:extLst>
          </p:cNvPr>
          <p:cNvSpPr txBox="1"/>
          <p:nvPr/>
        </p:nvSpPr>
        <p:spPr>
          <a:xfrm>
            <a:off x="7684169" y="4971807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Exceto os tóxicos</a:t>
            </a:r>
          </a:p>
        </p:txBody>
      </p:sp>
      <p:pic>
        <p:nvPicPr>
          <p:cNvPr id="2054" name="Picture 6" descr="DHL Logo – PNG e Vetor – Download de Logo">
            <a:extLst>
              <a:ext uri="{FF2B5EF4-FFF2-40B4-BE49-F238E27FC236}">
                <a16:creationId xmlns:a16="http://schemas.microsoft.com/office/drawing/2014/main" id="{BFCECDA2-FC5F-F86D-F392-89D63E9E7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476DFE-35C7-98FE-B0FD-9BE21ACB8B4D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578104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What is classed as a class 3 dangerous good - Flammable Liquids">
            <a:extLst>
              <a:ext uri="{FF2B5EF4-FFF2-40B4-BE49-F238E27FC236}">
                <a16:creationId xmlns:a16="http://schemas.microsoft.com/office/drawing/2014/main" id="{99362C5C-5854-6558-1BA5-6BED741D47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095" y="1669382"/>
            <a:ext cx="3429000" cy="347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#3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334769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Líquidos</a:t>
            </a:r>
            <a:endParaRPr lang="pt-BR" sz="4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Inflamáveis</a:t>
            </a:r>
          </a:p>
        </p:txBody>
      </p:sp>
      <p:pic>
        <p:nvPicPr>
          <p:cNvPr id="5" name="Picture 2" descr="Transporte de Produtos Perigosos - Rótulo de Risco - Sólido Inflamável">
            <a:extLst>
              <a:ext uri="{FF2B5EF4-FFF2-40B4-BE49-F238E27FC236}">
                <a16:creationId xmlns:a16="http://schemas.microsoft.com/office/drawing/2014/main" id="{EF0F0E80-6D27-5B64-5747-CBA77DF2E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1095" y="-3542299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Saúde e segurança: Símbolos de perigo - SAMANCTA">
            <a:extLst>
              <a:ext uri="{FF2B5EF4-FFF2-40B4-BE49-F238E27FC236}">
                <a16:creationId xmlns:a16="http://schemas.microsoft.com/office/drawing/2014/main" id="{4F169E42-F827-ECE7-8AB4-54105E217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433" y="7331528"/>
            <a:ext cx="3429000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DHL Logo – PNG e Vetor – Download de Logo">
            <a:extLst>
              <a:ext uri="{FF2B5EF4-FFF2-40B4-BE49-F238E27FC236}">
                <a16:creationId xmlns:a16="http://schemas.microsoft.com/office/drawing/2014/main" id="{DFA4E05C-0820-54F7-700B-072444CF9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4E3280-4A3B-EC32-670B-4512E9079464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565218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ransporte de Produtos Perigosos - Rótulo de Risco - Sólido Inflamável">
            <a:extLst>
              <a:ext uri="{FF2B5EF4-FFF2-40B4-BE49-F238E27FC236}">
                <a16:creationId xmlns:a16="http://schemas.microsoft.com/office/drawing/2014/main" id="{4F3BD2C7-EBC0-D1DD-FE0C-8D9AD0355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1714500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#4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334769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Sólidos</a:t>
            </a:r>
            <a:endParaRPr lang="pt-BR" sz="4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Inflamáveis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36935E-A3F4-E2C8-BCAB-034D753C9876}"/>
              </a:ext>
            </a:extLst>
          </p:cNvPr>
          <p:cNvSpPr txBox="1"/>
          <p:nvPr/>
        </p:nvSpPr>
        <p:spPr>
          <a:xfrm>
            <a:off x="7684169" y="4672423"/>
            <a:ext cx="267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Exceto  </a:t>
            </a:r>
          </a:p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Temp. Controlada</a:t>
            </a:r>
          </a:p>
        </p:txBody>
      </p:sp>
      <p:pic>
        <p:nvPicPr>
          <p:cNvPr id="5" name="Picture 4" descr="What is classed as a class 3 dangerous good - Flammable Liquids">
            <a:extLst>
              <a:ext uri="{FF2B5EF4-FFF2-40B4-BE49-F238E27FC236}">
                <a16:creationId xmlns:a16="http://schemas.microsoft.com/office/drawing/2014/main" id="{84326858-782F-C8AE-F27D-DF0C22C46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7155782"/>
            <a:ext cx="3429000" cy="3474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IMDG Code 39-18: Update 5- Organic PeroxidesSimplifying IMDG Code">
            <a:extLst>
              <a:ext uri="{FF2B5EF4-FFF2-40B4-BE49-F238E27FC236}">
                <a16:creationId xmlns:a16="http://schemas.microsoft.com/office/drawing/2014/main" id="{94B57800-B2B4-4F86-C8DD-6EE5412E5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99" y="-3726781"/>
            <a:ext cx="3429001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DHL Logo – PNG e Vetor – Download de Logo">
            <a:extLst>
              <a:ext uri="{FF2B5EF4-FFF2-40B4-BE49-F238E27FC236}">
                <a16:creationId xmlns:a16="http://schemas.microsoft.com/office/drawing/2014/main" id="{A1B9BC40-B775-42D2-C4A2-632A4D7AA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AB819F-8C65-180B-05E1-EBD413B7F177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22619970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DG Code 39-18: Update 5- Organic PeroxidesSimplifying IMDG Code">
            <a:extLst>
              <a:ext uri="{FF2B5EF4-FFF2-40B4-BE49-F238E27FC236}">
                <a16:creationId xmlns:a16="http://schemas.microsoft.com/office/drawing/2014/main" id="{2F3B6E3B-98AA-77B4-C5A3-6800AFFCE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98" y="1714500"/>
            <a:ext cx="3429001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#5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158307"/>
            <a:ext cx="267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Oxidantes e</a:t>
            </a:r>
            <a:endParaRPr lang="pt-BR" sz="44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Eurostile" panose="020B0504020202050204" pitchFamily="34" charset="0"/>
            </a:endParaRP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Peróxidos</a:t>
            </a: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Orgânicos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6274DE-25EB-B908-14C3-6EC85399B10E}"/>
              </a:ext>
            </a:extLst>
          </p:cNvPr>
          <p:cNvSpPr txBox="1"/>
          <p:nvPr/>
        </p:nvSpPr>
        <p:spPr>
          <a:xfrm>
            <a:off x="7684169" y="4672423"/>
            <a:ext cx="267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Exceto  </a:t>
            </a:r>
          </a:p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Temp. Controlada</a:t>
            </a:r>
          </a:p>
        </p:txBody>
      </p:sp>
      <p:pic>
        <p:nvPicPr>
          <p:cNvPr id="10" name="Picture 2" descr="Transporte de Produtos Perigosos - Rótulo de Risco - Sólido Inflamável">
            <a:extLst>
              <a:ext uri="{FF2B5EF4-FFF2-40B4-BE49-F238E27FC236}">
                <a16:creationId xmlns:a16="http://schemas.microsoft.com/office/drawing/2014/main" id="{EB81C0B0-9105-BC3B-6577-6E723C1313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99" y="7135586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How To Reduce Risk When Storing Toxic Substances Outdoors">
            <a:extLst>
              <a:ext uri="{FF2B5EF4-FFF2-40B4-BE49-F238E27FC236}">
                <a16:creationId xmlns:a16="http://schemas.microsoft.com/office/drawing/2014/main" id="{3D4F1A4D-E754-89B4-31B1-51D7372A7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756" y="-3963261"/>
            <a:ext cx="3689684" cy="368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DHL Logo – PNG e Vetor – Download de Logo">
            <a:extLst>
              <a:ext uri="{FF2B5EF4-FFF2-40B4-BE49-F238E27FC236}">
                <a16:creationId xmlns:a16="http://schemas.microsoft.com/office/drawing/2014/main" id="{C0FBC02E-448F-882D-FBC3-BD88F66CB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CBAA47-2627-553E-655E-0374F1238A90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3132558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ow To Reduce Risk When Storing Toxic Substances Outdoors">
            <a:extLst>
              <a:ext uri="{FF2B5EF4-FFF2-40B4-BE49-F238E27FC236}">
                <a16:creationId xmlns:a16="http://schemas.microsoft.com/office/drawing/2014/main" id="{F8518DDA-826B-D807-C68E-21AE2BA514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560093"/>
            <a:ext cx="3689684" cy="368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430397"/>
            <a:ext cx="2823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Substâncias</a:t>
            </a: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Tóxicas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2B481D5-131F-8FD7-BF41-1E05A2517AAE}"/>
              </a:ext>
            </a:extLst>
          </p:cNvPr>
          <p:cNvSpPr txBox="1"/>
          <p:nvPr/>
        </p:nvSpPr>
        <p:spPr>
          <a:xfrm>
            <a:off x="5950284" y="5430433"/>
            <a:ext cx="614679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Exceto  </a:t>
            </a:r>
          </a:p>
          <a:p>
            <a:pPr algn="ctr"/>
            <a:r>
              <a:rPr lang="pt-BR" sz="28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Grupo Embalagem I</a:t>
            </a:r>
          </a:p>
        </p:txBody>
      </p:sp>
      <p:pic>
        <p:nvPicPr>
          <p:cNvPr id="10" name="Picture 2" descr="IMDG Code 39-18: Update 5- Organic PeroxidesSimplifying IMDG Code">
            <a:extLst>
              <a:ext uri="{FF2B5EF4-FFF2-40B4-BE49-F238E27FC236}">
                <a16:creationId xmlns:a16="http://schemas.microsoft.com/office/drawing/2014/main" id="{9168B8D4-9938-041D-EFAE-EBA398838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141" y="7168243"/>
            <a:ext cx="3429001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PLACA DE SINALIZAÇÃO CORROSIVOS - CLASSE 8">
            <a:extLst>
              <a:ext uri="{FF2B5EF4-FFF2-40B4-BE49-F238E27FC236}">
                <a16:creationId xmlns:a16="http://schemas.microsoft.com/office/drawing/2014/main" id="{5FADC773-4F1B-92BB-4780-D684CFF9F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-3841508"/>
            <a:ext cx="3429000" cy="353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DHL Logo – PNG e Vetor – Download de Logo">
            <a:extLst>
              <a:ext uri="{FF2B5EF4-FFF2-40B4-BE49-F238E27FC236}">
                <a16:creationId xmlns:a16="http://schemas.microsoft.com/office/drawing/2014/main" id="{57D1B024-E953-8C48-B40D-5E7D9810C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C994EC-C9EE-BB14-73EA-312904E78908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3529418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LACA DE SINALIZAÇÃO CORROSIVOS - CLASSE 8">
            <a:extLst>
              <a:ext uri="{FF2B5EF4-FFF2-40B4-BE49-F238E27FC236}">
                <a16:creationId xmlns:a16="http://schemas.microsoft.com/office/drawing/2014/main" id="{7D85B154-11F9-AF8A-2059-5C4852159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1612231"/>
            <a:ext cx="3429000" cy="353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430397"/>
            <a:ext cx="2823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Substâncias</a:t>
            </a: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Corrosivas</a:t>
            </a:r>
          </a:p>
        </p:txBody>
      </p:sp>
      <p:pic>
        <p:nvPicPr>
          <p:cNvPr id="10" name="Picture 9" descr="How To Reduce Risk When Storing Toxic Substances Outdoors">
            <a:extLst>
              <a:ext uri="{FF2B5EF4-FFF2-40B4-BE49-F238E27FC236}">
                <a16:creationId xmlns:a16="http://schemas.microsoft.com/office/drawing/2014/main" id="{83F2909A-FDDD-FC5E-0997-7A4F072EB4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758" y="7242436"/>
            <a:ext cx="3689684" cy="368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What are Dangerous Goods? | Federal Aviation Administration">
            <a:extLst>
              <a:ext uri="{FF2B5EF4-FFF2-40B4-BE49-F238E27FC236}">
                <a16:creationId xmlns:a16="http://schemas.microsoft.com/office/drawing/2014/main" id="{A196FA0C-7225-66F4-2334-7164D8AA4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-3723482"/>
            <a:ext cx="3428999" cy="353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DHL Logo – PNG e Vetor – Download de Logo">
            <a:extLst>
              <a:ext uri="{FF2B5EF4-FFF2-40B4-BE49-F238E27FC236}">
                <a16:creationId xmlns:a16="http://schemas.microsoft.com/office/drawing/2014/main" id="{3F98E7FC-D93E-77C4-0C9B-5F192AFDD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7443A0A-8DF8-BAEE-B74E-0130158BA098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933411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What are Dangerous Goods? | Federal Aviation Administration">
            <a:extLst>
              <a:ext uri="{FF2B5EF4-FFF2-40B4-BE49-F238E27FC236}">
                <a16:creationId xmlns:a16="http://schemas.microsoft.com/office/drawing/2014/main" id="{11CDFDFC-1296-CCBC-3896-FF28440B4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98" y="1612231"/>
            <a:ext cx="3428999" cy="353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03838EA-A229-32F4-7EA4-D0F6AD6B1B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3689684 w 12192000"/>
              <a:gd name="connsiteY0" fmla="*/ 677779 h 6858000"/>
              <a:gd name="connsiteX1" fmla="*/ 930442 w 12192000"/>
              <a:gd name="connsiteY1" fmla="*/ 3429000 h 6858000"/>
              <a:gd name="connsiteX2" fmla="*/ 3689684 w 12192000"/>
              <a:gd name="connsiteY2" fmla="*/ 6180221 h 6858000"/>
              <a:gd name="connsiteX3" fmla="*/ 6448926 w 12192000"/>
              <a:gd name="connsiteY3" fmla="*/ 3429000 h 6858000"/>
              <a:gd name="connsiteX4" fmla="*/ 3689684 w 12192000"/>
              <a:gd name="connsiteY4" fmla="*/ 677779 h 6858000"/>
              <a:gd name="connsiteX5" fmla="*/ 0 w 12192000"/>
              <a:gd name="connsiteY5" fmla="*/ 0 h 6858000"/>
              <a:gd name="connsiteX6" fmla="*/ 12192000 w 12192000"/>
              <a:gd name="connsiteY6" fmla="*/ 0 h 6858000"/>
              <a:gd name="connsiteX7" fmla="*/ 12192000 w 12192000"/>
              <a:gd name="connsiteY7" fmla="*/ 6858000 h 6858000"/>
              <a:gd name="connsiteX8" fmla="*/ 0 w 121920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3689684" y="677779"/>
                </a:moveTo>
                <a:cubicBezTo>
                  <a:pt x="2165797" y="677779"/>
                  <a:pt x="930442" y="1909543"/>
                  <a:pt x="930442" y="3429000"/>
                </a:cubicBezTo>
                <a:cubicBezTo>
                  <a:pt x="930442" y="4948457"/>
                  <a:pt x="2165797" y="6180221"/>
                  <a:pt x="3689684" y="6180221"/>
                </a:cubicBezTo>
                <a:cubicBezTo>
                  <a:pt x="5213571" y="6180221"/>
                  <a:pt x="6448926" y="4948457"/>
                  <a:pt x="6448926" y="3429000"/>
                </a:cubicBezTo>
                <a:cubicBezTo>
                  <a:pt x="6448926" y="1909543"/>
                  <a:pt x="5213571" y="677779"/>
                  <a:pt x="3689684" y="67777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95ED2FC-37FB-1FC6-D50A-9AB6FF7F57DB}"/>
              </a:ext>
            </a:extLst>
          </p:cNvPr>
          <p:cNvCxnSpPr/>
          <p:nvPr/>
        </p:nvCxnSpPr>
        <p:spPr>
          <a:xfrm>
            <a:off x="7684169" y="2133600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BFFE824-0120-F29D-2894-2D7DDE5F1825}"/>
              </a:ext>
            </a:extLst>
          </p:cNvPr>
          <p:cNvSpPr txBox="1"/>
          <p:nvPr/>
        </p:nvSpPr>
        <p:spPr>
          <a:xfrm>
            <a:off x="7684169" y="950513"/>
            <a:ext cx="2679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#9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E38663D-99C6-CA60-E8A5-3A71B333D467}"/>
              </a:ext>
            </a:extLst>
          </p:cNvPr>
          <p:cNvCxnSpPr/>
          <p:nvPr/>
        </p:nvCxnSpPr>
        <p:spPr>
          <a:xfrm>
            <a:off x="7684169" y="4050632"/>
            <a:ext cx="267903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6E5E0B-C27B-4CC4-1C7B-EDD13E987FC0}"/>
              </a:ext>
            </a:extLst>
          </p:cNvPr>
          <p:cNvSpPr txBox="1"/>
          <p:nvPr/>
        </p:nvSpPr>
        <p:spPr>
          <a:xfrm>
            <a:off x="7684169" y="2430397"/>
            <a:ext cx="28234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Artigos</a:t>
            </a:r>
          </a:p>
          <a:p>
            <a:pPr algn="ctr"/>
            <a:r>
              <a:rPr lang="pt-BR" sz="4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Diversos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D478AD-3A9F-49B8-E095-9EF97C0DB4E9}"/>
              </a:ext>
            </a:extLst>
          </p:cNvPr>
          <p:cNvSpPr txBox="1"/>
          <p:nvPr/>
        </p:nvSpPr>
        <p:spPr>
          <a:xfrm>
            <a:off x="7684169" y="4704349"/>
            <a:ext cx="267903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Exceto  </a:t>
            </a:r>
          </a:p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Baterias</a:t>
            </a:r>
          </a:p>
          <a:p>
            <a:pPr algn="ctr"/>
            <a:r>
              <a:rPr lang="pt-BR" sz="400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Eurostile" panose="020B0504020202050204" pitchFamily="34" charset="0"/>
              </a:rPr>
              <a:t>Danificadas</a:t>
            </a:r>
          </a:p>
        </p:txBody>
      </p:sp>
      <p:pic>
        <p:nvPicPr>
          <p:cNvPr id="11" name="Picture 2" descr="PLACA DE SINALIZAÇÃO CORROSIVOS - CLASSE 8">
            <a:extLst>
              <a:ext uri="{FF2B5EF4-FFF2-40B4-BE49-F238E27FC236}">
                <a16:creationId xmlns:a16="http://schemas.microsoft.com/office/drawing/2014/main" id="{2AA21F82-43B5-825D-C6B4-C3838435A2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97" y="7327231"/>
            <a:ext cx="3429000" cy="3531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DHL Logo – PNG e Vetor – Download de Logo">
            <a:extLst>
              <a:ext uri="{FF2B5EF4-FFF2-40B4-BE49-F238E27FC236}">
                <a16:creationId xmlns:a16="http://schemas.microsoft.com/office/drawing/2014/main" id="{9AA0CF95-17EE-C741-1F10-62A5CBADA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0" y="83319"/>
            <a:ext cx="2184400" cy="48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70814A-42B1-B1F5-5720-93D67E6E1F32}"/>
              </a:ext>
            </a:extLst>
          </p:cNvPr>
          <p:cNvSpPr txBox="1"/>
          <p:nvPr/>
        </p:nvSpPr>
        <p:spPr>
          <a:xfrm>
            <a:off x="0" y="60891"/>
            <a:ext cx="2259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>
                <a:solidFill>
                  <a:schemeClr val="bg1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external Use</a:t>
            </a:r>
          </a:p>
        </p:txBody>
      </p:sp>
    </p:spTree>
    <p:extLst>
      <p:ext uri="{BB962C8B-B14F-4D97-AF65-F5344CB8AC3E}">
        <p14:creationId xmlns:p14="http://schemas.microsoft.com/office/powerpoint/2010/main" val="3640167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143D92C5B73144B1B67A527E67AD93" ma:contentTypeVersion="13" ma:contentTypeDescription="Create a new document." ma:contentTypeScope="" ma:versionID="122b773c48e60196e5b88566828c0f7a">
  <xsd:schema xmlns:xsd="http://www.w3.org/2001/XMLSchema" xmlns:xs="http://www.w3.org/2001/XMLSchema" xmlns:p="http://schemas.microsoft.com/office/2006/metadata/properties" xmlns:ns2="6901d5ac-17d7-4c92-8c28-8b1a88c27cea" targetNamespace="http://schemas.microsoft.com/office/2006/metadata/properties" ma:root="true" ma:fieldsID="4dd84503132b818da2968571147d8966" ns2:_="">
    <xsd:import namespace="6901d5ac-17d7-4c92-8c28-8b1a88c27c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901d5ac-17d7-4c92-8c28-8b1a88c27c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DE4A10D-51A8-4B3A-9815-3EA79DA4275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65234C-F158-49FF-896E-2800B2EE7053}">
  <ds:schemaRefs>
    <ds:schemaRef ds:uri="6901d5ac-17d7-4c92-8c28-8b1a88c27ce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8F67303-9902-42F0-8A7F-C0F9AC2A4085}">
  <ds:schemaRefs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736915f3-2f02-4945-8997-f2963298db46}" enabled="1" method="Standard" siteId="{cd99fef8-1cd3-4a2a-9bdf-15531181d65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628</Words>
  <Application>Microsoft Office PowerPoint</Application>
  <PresentationFormat>Widescreen</PresentationFormat>
  <Paragraphs>156</Paragraphs>
  <Slides>25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Bebas Neue</vt:lpstr>
      <vt:lpstr>Calibri</vt:lpstr>
      <vt:lpstr>Calibri Light</vt:lpstr>
      <vt:lpstr>Delivery</vt:lpstr>
      <vt:lpstr>Eurostile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Deutsche Post DHL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Natalia Bezerra (DHL BR)</dc:creator>
  <cp:lastModifiedBy>Natalia Bezerra (DHL BR)</cp:lastModifiedBy>
  <cp:revision>1</cp:revision>
  <cp:lastPrinted>2024-04-10T16:37:10Z</cp:lastPrinted>
  <dcterms:created xsi:type="dcterms:W3CDTF">2024-03-06T12:57:09Z</dcterms:created>
  <dcterms:modified xsi:type="dcterms:W3CDTF">2025-06-25T09:34:59Z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HeaderLocations">
    <vt:lpwstr>Office Theme:8</vt:lpwstr>
  </property>
  <property fmtid="{D5CDD505-2E9C-101B-9397-08002B2CF9AE}" pid="3" name="ClassificationContentMarkingHeaderText">
    <vt:lpwstr>FOR INTERNAL USE</vt:lpwstr>
  </property>
  <property fmtid="{D5CDD505-2E9C-101B-9397-08002B2CF9AE}" pid="4" name="MSIP_Label_736915f3-2f02-4945-8997-f2963298db46_ActionId">
    <vt:lpwstr>7b7376db-b4e0-4188-b11f-f45b701a9092</vt:lpwstr>
  </property>
  <property fmtid="{D5CDD505-2E9C-101B-9397-08002B2CF9AE}" pid="5" name="MSIP_Label_736915f3-2f02-4945-8997-f2963298db46_ContentBits">
    <vt:lpwstr>1</vt:lpwstr>
  </property>
  <property fmtid="{D5CDD505-2E9C-101B-9397-08002B2CF9AE}" pid="6" name="MSIP_Label_736915f3-2f02-4945-8997-f2963298db46_Enabled">
    <vt:lpwstr>true</vt:lpwstr>
  </property>
  <property fmtid="{D5CDD505-2E9C-101B-9397-08002B2CF9AE}" pid="7" name="MSIP_Label_736915f3-2f02-4945-8997-f2963298db46_SetDate">
    <vt:lpwstr>2024-07-16T17:19:35Z</vt:lpwstr>
  </property>
  <property fmtid="{D5CDD505-2E9C-101B-9397-08002B2CF9AE}" pid="8" name="MSIP_Label_736915f3-2f02-4945-8997-f2963298db46_Name">
    <vt:lpwstr>Internal</vt:lpwstr>
  </property>
  <property fmtid="{D5CDD505-2E9C-101B-9397-08002B2CF9AE}" pid="9" name="MSIP_Label_736915f3-2f02-4945-8997-f2963298db46_SiteId">
    <vt:lpwstr>cd99fef8-1cd3-4a2a-9bdf-15531181d65e</vt:lpwstr>
  </property>
  <property fmtid="{D5CDD505-2E9C-101B-9397-08002B2CF9AE}" pid="10" name="MSIP_Label_736915f3-2f02-4945-8997-f2963298db46_Method">
    <vt:lpwstr>Standard</vt:lpwstr>
  </property>
  <property fmtid="{D5CDD505-2E9C-101B-9397-08002B2CF9AE}" pid="11" name="ContentTypeId">
    <vt:lpwstr>0x0101007E143D92C5B73144B1B67A527E67AD93</vt:lpwstr>
  </property>
</Properties>
</file>